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7"/>
  </p:sldMasterIdLst>
  <p:notesMasterIdLst>
    <p:notesMasterId r:id="rId153"/>
  </p:notesMasterIdLst>
  <p:sldIdLst>
    <p:sldId id="256" r:id="rId28"/>
    <p:sldId id="549" r:id="rId29"/>
    <p:sldId id="257" r:id="rId30"/>
    <p:sldId id="353" r:id="rId31"/>
    <p:sldId id="258" r:id="rId32"/>
    <p:sldId id="262" r:id="rId33"/>
    <p:sldId id="264" r:id="rId34"/>
    <p:sldId id="550" r:id="rId35"/>
    <p:sldId id="362" r:id="rId36"/>
    <p:sldId id="551" r:id="rId37"/>
    <p:sldId id="346" r:id="rId38"/>
    <p:sldId id="366" r:id="rId39"/>
    <p:sldId id="548" r:id="rId40"/>
    <p:sldId id="367" r:id="rId41"/>
    <p:sldId id="368" r:id="rId42"/>
    <p:sldId id="552" r:id="rId43"/>
    <p:sldId id="393" r:id="rId44"/>
    <p:sldId id="260" r:id="rId45"/>
    <p:sldId id="261" r:id="rId46"/>
    <p:sldId id="327" r:id="rId47"/>
    <p:sldId id="394" r:id="rId48"/>
    <p:sldId id="395" r:id="rId49"/>
    <p:sldId id="396" r:id="rId50"/>
    <p:sldId id="398" r:id="rId51"/>
    <p:sldId id="400" r:id="rId52"/>
    <p:sldId id="401" r:id="rId53"/>
    <p:sldId id="402" r:id="rId54"/>
    <p:sldId id="403" r:id="rId55"/>
    <p:sldId id="405" r:id="rId56"/>
    <p:sldId id="406" r:id="rId57"/>
    <p:sldId id="407" r:id="rId58"/>
    <p:sldId id="408" r:id="rId59"/>
    <p:sldId id="409" r:id="rId60"/>
    <p:sldId id="410" r:id="rId61"/>
    <p:sldId id="412" r:id="rId62"/>
    <p:sldId id="413" r:id="rId63"/>
    <p:sldId id="414" r:id="rId64"/>
    <p:sldId id="415" r:id="rId65"/>
    <p:sldId id="416" r:id="rId66"/>
    <p:sldId id="417" r:id="rId67"/>
    <p:sldId id="418" r:id="rId68"/>
    <p:sldId id="267" r:id="rId69"/>
    <p:sldId id="442" r:id="rId70"/>
    <p:sldId id="337" r:id="rId71"/>
    <p:sldId id="428" r:id="rId72"/>
    <p:sldId id="340" r:id="rId73"/>
    <p:sldId id="305" r:id="rId74"/>
    <p:sldId id="265" r:id="rId75"/>
    <p:sldId id="443" r:id="rId76"/>
    <p:sldId id="444" r:id="rId77"/>
    <p:sldId id="445" r:id="rId78"/>
    <p:sldId id="389" r:id="rId79"/>
    <p:sldId id="266" r:id="rId80"/>
    <p:sldId id="300" r:id="rId81"/>
    <p:sldId id="301" r:id="rId82"/>
    <p:sldId id="448" r:id="rId83"/>
    <p:sldId id="302" r:id="rId84"/>
    <p:sldId id="390" r:id="rId85"/>
    <p:sldId id="391" r:id="rId86"/>
    <p:sldId id="364" r:id="rId87"/>
    <p:sldId id="452" r:id="rId88"/>
    <p:sldId id="453" r:id="rId89"/>
    <p:sldId id="447" r:id="rId90"/>
    <p:sldId id="363" r:id="rId91"/>
    <p:sldId id="449" r:id="rId92"/>
    <p:sldId id="450" r:id="rId93"/>
    <p:sldId id="451" r:id="rId94"/>
    <p:sldId id="454" r:id="rId95"/>
    <p:sldId id="455" r:id="rId96"/>
    <p:sldId id="456" r:id="rId97"/>
    <p:sldId id="457" r:id="rId98"/>
    <p:sldId id="538" r:id="rId99"/>
    <p:sldId id="458" r:id="rId100"/>
    <p:sldId id="459" r:id="rId101"/>
    <p:sldId id="460" r:id="rId102"/>
    <p:sldId id="431" r:id="rId103"/>
    <p:sldId id="432" r:id="rId104"/>
    <p:sldId id="463" r:id="rId105"/>
    <p:sldId id="464" r:id="rId106"/>
    <p:sldId id="468" r:id="rId107"/>
    <p:sldId id="465" r:id="rId108"/>
    <p:sldId id="469" r:id="rId109"/>
    <p:sldId id="467" r:id="rId110"/>
    <p:sldId id="471" r:id="rId111"/>
    <p:sldId id="472" r:id="rId112"/>
    <p:sldId id="473" r:id="rId113"/>
    <p:sldId id="474" r:id="rId114"/>
    <p:sldId id="478" r:id="rId115"/>
    <p:sldId id="479" r:id="rId116"/>
    <p:sldId id="484" r:id="rId117"/>
    <p:sldId id="489" r:id="rId118"/>
    <p:sldId id="490" r:id="rId119"/>
    <p:sldId id="491" r:id="rId120"/>
    <p:sldId id="492" r:id="rId121"/>
    <p:sldId id="493" r:id="rId122"/>
    <p:sldId id="494" r:id="rId123"/>
    <p:sldId id="496" r:id="rId124"/>
    <p:sldId id="499" r:id="rId125"/>
    <p:sldId id="498" r:id="rId126"/>
    <p:sldId id="500" r:id="rId127"/>
    <p:sldId id="501" r:id="rId128"/>
    <p:sldId id="504" r:id="rId129"/>
    <p:sldId id="505" r:id="rId130"/>
    <p:sldId id="506" r:id="rId131"/>
    <p:sldId id="507" r:id="rId132"/>
    <p:sldId id="508" r:id="rId133"/>
    <p:sldId id="509" r:id="rId134"/>
    <p:sldId id="510" r:id="rId135"/>
    <p:sldId id="511" r:id="rId136"/>
    <p:sldId id="512" r:id="rId137"/>
    <p:sldId id="513" r:id="rId138"/>
    <p:sldId id="525" r:id="rId139"/>
    <p:sldId id="527" r:id="rId140"/>
    <p:sldId id="528" r:id="rId141"/>
    <p:sldId id="529" r:id="rId142"/>
    <p:sldId id="533" r:id="rId143"/>
    <p:sldId id="534" r:id="rId144"/>
    <p:sldId id="541" r:id="rId145"/>
    <p:sldId id="278" r:id="rId146"/>
    <p:sldId id="328" r:id="rId147"/>
    <p:sldId id="329" r:id="rId148"/>
    <p:sldId id="330" r:id="rId149"/>
    <p:sldId id="331" r:id="rId150"/>
    <p:sldId id="332" r:id="rId151"/>
    <p:sldId id="333" r:id="rId152"/>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21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84" autoAdjust="0"/>
    <p:restoredTop sz="94660"/>
  </p:normalViewPr>
  <p:slideViewPr>
    <p:cSldViewPr>
      <p:cViewPr varScale="1">
        <p:scale>
          <a:sx n="78" d="100"/>
          <a:sy n="78" d="100"/>
        </p:scale>
        <p:origin x="1272" y="77"/>
      </p:cViewPr>
      <p:guideLst>
        <p:guide orient="horz" pos="2880"/>
        <p:guide pos="2160"/>
        <p:guide pos="215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1" Type="http://schemas.openxmlformats.org/officeDocument/2006/relationships/customXml" Target="../customXml/item21.xml"/><Relationship Id="rId42" Type="http://schemas.openxmlformats.org/officeDocument/2006/relationships/slide" Target="slides/slide15.xml"/><Relationship Id="rId63" Type="http://schemas.openxmlformats.org/officeDocument/2006/relationships/slide" Target="slides/slide36.xml"/><Relationship Id="rId84" Type="http://schemas.openxmlformats.org/officeDocument/2006/relationships/slide" Target="slides/slide57.xml"/><Relationship Id="rId138" Type="http://schemas.openxmlformats.org/officeDocument/2006/relationships/slide" Target="slides/slide111.xml"/><Relationship Id="rId107" Type="http://schemas.openxmlformats.org/officeDocument/2006/relationships/slide" Target="slides/slide80.xml"/><Relationship Id="rId11" Type="http://schemas.openxmlformats.org/officeDocument/2006/relationships/customXml" Target="../customXml/item11.xml"/><Relationship Id="rId32" Type="http://schemas.openxmlformats.org/officeDocument/2006/relationships/slide" Target="slides/slide5.xml"/><Relationship Id="rId53" Type="http://schemas.openxmlformats.org/officeDocument/2006/relationships/slide" Target="slides/slide26.xml"/><Relationship Id="rId74" Type="http://schemas.openxmlformats.org/officeDocument/2006/relationships/slide" Target="slides/slide47.xml"/><Relationship Id="rId128" Type="http://schemas.openxmlformats.org/officeDocument/2006/relationships/slide" Target="slides/slide101.xml"/><Relationship Id="rId149" Type="http://schemas.openxmlformats.org/officeDocument/2006/relationships/slide" Target="slides/slide122.xml"/><Relationship Id="rId5" Type="http://schemas.openxmlformats.org/officeDocument/2006/relationships/customXml" Target="../customXml/item5.xml"/><Relationship Id="rId95" Type="http://schemas.openxmlformats.org/officeDocument/2006/relationships/slide" Target="slides/slide68.xml"/><Relationship Id="rId22" Type="http://schemas.openxmlformats.org/officeDocument/2006/relationships/customXml" Target="../customXml/item22.xml"/><Relationship Id="rId43" Type="http://schemas.openxmlformats.org/officeDocument/2006/relationships/slide" Target="slides/slide16.xml"/><Relationship Id="rId64" Type="http://schemas.openxmlformats.org/officeDocument/2006/relationships/slide" Target="slides/slide37.xml"/><Relationship Id="rId118" Type="http://schemas.openxmlformats.org/officeDocument/2006/relationships/slide" Target="slides/slide91.xml"/><Relationship Id="rId139" Type="http://schemas.openxmlformats.org/officeDocument/2006/relationships/slide" Target="slides/slide112.xml"/><Relationship Id="rId80" Type="http://schemas.openxmlformats.org/officeDocument/2006/relationships/slide" Target="slides/slide53.xml"/><Relationship Id="rId85" Type="http://schemas.openxmlformats.org/officeDocument/2006/relationships/slide" Target="slides/slide58.xml"/><Relationship Id="rId150" Type="http://schemas.openxmlformats.org/officeDocument/2006/relationships/slide" Target="slides/slide123.xml"/><Relationship Id="rId155"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6.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08" Type="http://schemas.openxmlformats.org/officeDocument/2006/relationships/slide" Target="slides/slide81.xml"/><Relationship Id="rId124" Type="http://schemas.openxmlformats.org/officeDocument/2006/relationships/slide" Target="slides/slide97.xml"/><Relationship Id="rId129" Type="http://schemas.openxmlformats.org/officeDocument/2006/relationships/slide" Target="slides/slide102.xml"/><Relationship Id="rId54" Type="http://schemas.openxmlformats.org/officeDocument/2006/relationships/slide" Target="slides/slide27.xml"/><Relationship Id="rId70" Type="http://schemas.openxmlformats.org/officeDocument/2006/relationships/slide" Target="slides/slide43.xml"/><Relationship Id="rId75" Type="http://schemas.openxmlformats.org/officeDocument/2006/relationships/slide" Target="slides/slide48.xml"/><Relationship Id="rId91" Type="http://schemas.openxmlformats.org/officeDocument/2006/relationships/slide" Target="slides/slide64.xml"/><Relationship Id="rId96" Type="http://schemas.openxmlformats.org/officeDocument/2006/relationships/slide" Target="slides/slide69.xml"/><Relationship Id="rId140" Type="http://schemas.openxmlformats.org/officeDocument/2006/relationships/slide" Target="slides/slide113.xml"/><Relationship Id="rId145" Type="http://schemas.openxmlformats.org/officeDocument/2006/relationships/slide" Target="slides/slide11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119" Type="http://schemas.openxmlformats.org/officeDocument/2006/relationships/slide" Target="slides/slide92.xml"/><Relationship Id="rId44" Type="http://schemas.openxmlformats.org/officeDocument/2006/relationships/slide" Target="slides/slide17.xml"/><Relationship Id="rId60" Type="http://schemas.openxmlformats.org/officeDocument/2006/relationships/slide" Target="slides/slide33.xml"/><Relationship Id="rId65" Type="http://schemas.openxmlformats.org/officeDocument/2006/relationships/slide" Target="slides/slide38.xml"/><Relationship Id="rId81" Type="http://schemas.openxmlformats.org/officeDocument/2006/relationships/slide" Target="slides/slide54.xml"/><Relationship Id="rId86" Type="http://schemas.openxmlformats.org/officeDocument/2006/relationships/slide" Target="slides/slide59.xml"/><Relationship Id="rId130" Type="http://schemas.openxmlformats.org/officeDocument/2006/relationships/slide" Target="slides/slide103.xml"/><Relationship Id="rId135" Type="http://schemas.openxmlformats.org/officeDocument/2006/relationships/slide" Target="slides/slide108.xml"/><Relationship Id="rId151" Type="http://schemas.openxmlformats.org/officeDocument/2006/relationships/slide" Target="slides/slide124.xml"/><Relationship Id="rId156"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2.xml"/><Relationship Id="rId109" Type="http://schemas.openxmlformats.org/officeDocument/2006/relationships/slide" Target="slides/slide8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slide" Target="slides/slide77.xml"/><Relationship Id="rId120" Type="http://schemas.openxmlformats.org/officeDocument/2006/relationships/slide" Target="slides/slide93.xml"/><Relationship Id="rId125" Type="http://schemas.openxmlformats.org/officeDocument/2006/relationships/slide" Target="slides/slide98.xml"/><Relationship Id="rId141" Type="http://schemas.openxmlformats.org/officeDocument/2006/relationships/slide" Target="slides/slide114.xml"/><Relationship Id="rId146" Type="http://schemas.openxmlformats.org/officeDocument/2006/relationships/slide" Target="slides/slide119.xml"/><Relationship Id="rId7" Type="http://schemas.openxmlformats.org/officeDocument/2006/relationships/customXml" Target="../customXml/item7.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customXml" Target="../customXml/item24.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15" Type="http://schemas.openxmlformats.org/officeDocument/2006/relationships/slide" Target="slides/slide88.xml"/><Relationship Id="rId131" Type="http://schemas.openxmlformats.org/officeDocument/2006/relationships/slide" Target="slides/slide104.xml"/><Relationship Id="rId136" Type="http://schemas.openxmlformats.org/officeDocument/2006/relationships/slide" Target="slides/slide109.xml"/><Relationship Id="rId157" Type="http://schemas.openxmlformats.org/officeDocument/2006/relationships/theme" Target="theme/theme1.xml"/><Relationship Id="rId61" Type="http://schemas.openxmlformats.org/officeDocument/2006/relationships/slide" Target="slides/slide34.xml"/><Relationship Id="rId82" Type="http://schemas.openxmlformats.org/officeDocument/2006/relationships/slide" Target="slides/slide55.xml"/><Relationship Id="rId152" Type="http://schemas.openxmlformats.org/officeDocument/2006/relationships/slide" Target="slides/slide1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9.xml"/><Relationship Id="rId67" Type="http://schemas.openxmlformats.org/officeDocument/2006/relationships/slide" Target="slides/slide40.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9.xml"/><Relationship Id="rId57" Type="http://schemas.openxmlformats.org/officeDocument/2006/relationships/slide" Target="slides/slide30.xml"/><Relationship Id="rId106" Type="http://schemas.openxmlformats.org/officeDocument/2006/relationships/slide" Target="slides/slide79.xml"/><Relationship Id="rId127" Type="http://schemas.openxmlformats.org/officeDocument/2006/relationships/slide" Target="slides/slide100.xml"/><Relationship Id="rId10" Type="http://schemas.openxmlformats.org/officeDocument/2006/relationships/customXml" Target="../customXml/item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78" Type="http://schemas.openxmlformats.org/officeDocument/2006/relationships/slide" Target="slides/slide51.xml"/><Relationship Id="rId94" Type="http://schemas.openxmlformats.org/officeDocument/2006/relationships/slide" Target="slides/slide67.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48" Type="http://schemas.openxmlformats.org/officeDocument/2006/relationships/slide" Target="slides/slide121.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commentAuthors" Target="commentAuthors.xml"/><Relationship Id="rId16" Type="http://schemas.openxmlformats.org/officeDocument/2006/relationships/customXml" Target="../customXml/item16.xml"/><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90" Type="http://schemas.openxmlformats.org/officeDocument/2006/relationships/slide" Target="slides/slide63.xml"/><Relationship Id="rId27" Type="http://schemas.openxmlformats.org/officeDocument/2006/relationships/slideMaster" Target="slideMasters/slideMaster1.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11/10/2022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97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121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C71EB36-25AC-4364-9BD4-176CEBF794AB}"/>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A4513C-71C8-4F8B-A8EB-A0BB27609073}" type="slidenum">
              <a:rPr lang="en-US" altLang="en-US" smtClean="0"/>
              <a:pPr>
                <a:spcBef>
                  <a:spcPct val="0"/>
                </a:spcBef>
              </a:pPr>
              <a:t>7</a:t>
            </a:fld>
            <a:endParaRPr lang="en-US" altLang="en-US"/>
          </a:p>
        </p:txBody>
      </p:sp>
      <p:sp>
        <p:nvSpPr>
          <p:cNvPr id="14339" name="Rectangle 2">
            <a:extLst>
              <a:ext uri="{FF2B5EF4-FFF2-40B4-BE49-F238E27FC236}">
                <a16:creationId xmlns:a16="http://schemas.microsoft.com/office/drawing/2014/main" id="{BA60807A-4B38-4B1F-9A02-4A5F3E00F462}"/>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9477708-2241-4379-91EB-3A74CF1B3AAF}"/>
              </a:ext>
            </a:extLst>
          </p:cNvPr>
          <p:cNvSpPr>
            <a:spLocks noGrp="1" noChangeArrowheads="1"/>
          </p:cNvSpPr>
          <p:nvPr>
            <p:ph type="body" idx="1"/>
          </p:nvPr>
        </p:nvSpPr>
        <p:spPr>
          <a:noFill/>
        </p:spPr>
        <p:txBody>
          <a:bodyPr/>
          <a:lstStyle/>
          <a:p>
            <a:pPr eaLnBrk="1" hangingPunct="1"/>
            <a:r>
              <a:rPr lang="en-US" altLang="en-US"/>
              <a:t>ARM is one of the leading processor in the industry among many 32 bit embedded systems.It has been widely used in mobile phones, handheld organizers, portable consumer devices etc.</a:t>
            </a:r>
          </a:p>
          <a:p>
            <a:pPr eaLnBrk="1" hangingPunct="1"/>
            <a:endParaRPr lang="en-US" altLang="en-US"/>
          </a:p>
          <a:p>
            <a:pPr eaLnBrk="1" hangingPunct="1"/>
            <a:r>
              <a:rPr lang="en-US" altLang="en-US"/>
              <a:t>ARM designers introduced the first prototype(ARM1) in the year 1985. ARM is originally developed at Acorn Computers Limited, Cambridge England. During this time it has been referred as Acorn RISC Machine. The ARM project was led by Roger Wilson and Steve Furber. Steve Furber is known as Father of ARM.Later in the year 1990 Acorn RISC Machine has been reformed as ARM Limited. So ARM refers to Advanced RISC Machine.</a:t>
            </a:r>
          </a:p>
          <a:p>
            <a:pPr eaLnBrk="1" hangingPunct="1"/>
            <a:endParaRPr lang="en-US" altLang="en-US"/>
          </a:p>
          <a:p>
            <a:pPr eaLnBrk="1" hangingPunct="1"/>
            <a:r>
              <a:rPr lang="en-US" altLang="en-US"/>
              <a:t>ARM is just giving out the cores. Other companies make processors based on its cores. One of the most successful core is ARM7TDMI. This is the first core introduced with Thumb 16 bit decoder which provides high code density and low power consumption.</a:t>
            </a:r>
          </a:p>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83B0EFC-2653-4335-B2B0-7B859C95443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EA28DC-9A69-447B-86D1-D1DFA3674E17}" type="slidenum">
              <a:rPr lang="en-US" altLang="en-US" smtClean="0"/>
              <a:pPr>
                <a:spcBef>
                  <a:spcPct val="0"/>
                </a:spcBef>
              </a:pPr>
              <a:t>8</a:t>
            </a:fld>
            <a:endParaRPr lang="en-US" altLang="en-US"/>
          </a:p>
        </p:txBody>
      </p:sp>
      <p:sp>
        <p:nvSpPr>
          <p:cNvPr id="16387" name="Rectangle 1026">
            <a:extLst>
              <a:ext uri="{FF2B5EF4-FFF2-40B4-BE49-F238E27FC236}">
                <a16:creationId xmlns:a16="http://schemas.microsoft.com/office/drawing/2014/main" id="{4E74ACBC-4B34-4689-B897-338E8DE98864}"/>
              </a:ext>
            </a:extLst>
          </p:cNvPr>
          <p:cNvSpPr>
            <a:spLocks noGrp="1" noRot="1" noChangeAspect="1" noChangeArrowheads="1" noTextEdit="1"/>
          </p:cNvSpPr>
          <p:nvPr>
            <p:ph type="sldImg"/>
          </p:nvPr>
        </p:nvSpPr>
        <p:spPr>
          <a:ln/>
        </p:spPr>
      </p:sp>
      <p:sp>
        <p:nvSpPr>
          <p:cNvPr id="16388" name="Rectangle 1027">
            <a:extLst>
              <a:ext uri="{FF2B5EF4-FFF2-40B4-BE49-F238E27FC236}">
                <a16:creationId xmlns:a16="http://schemas.microsoft.com/office/drawing/2014/main" id="{9CC944BD-F1EF-46DB-8A36-90317C2C4480}"/>
              </a:ext>
            </a:extLst>
          </p:cNvPr>
          <p:cNvSpPr>
            <a:spLocks noGrp="1" noChangeArrowheads="1"/>
          </p:cNvSpPr>
          <p:nvPr>
            <p:ph type="body" idx="1"/>
          </p:nvPr>
        </p:nvSpPr>
        <p:spPr>
          <a:noFill/>
        </p:spPr>
        <p:txBody>
          <a:bodyPr/>
          <a:lstStyle/>
          <a:p>
            <a:pPr eaLnBrk="1" hangingPunct="1"/>
            <a:r>
              <a:rPr lang="en-US" altLang="en-US"/>
              <a:t>As the name tells ARM makes use of RISC architecture. ARM is Intellectual Property Company. Other partners of ARM make use of ARM’s IP core and make processors based on these cores.</a:t>
            </a:r>
          </a:p>
          <a:p>
            <a:pPr eaLnBrk="1" hangingPunct="1"/>
            <a:endParaRPr lang="en-US" altLang="en-US"/>
          </a:p>
          <a:p>
            <a:pPr eaLnBrk="1" hangingPunct="1"/>
            <a:r>
              <a:rPr lang="en-US" altLang="en-US">
                <a:latin typeface="Minion-Regular" charset="0"/>
              </a:rPr>
              <a:t>Many of the top semiconductor companies around the world produce products based around the ARM processor</a:t>
            </a:r>
          </a:p>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C7E6E5B-4E22-43D3-A589-656E5BE73DC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066F5-8FF4-4E64-B4F8-946C37A3ABA1}" type="slidenum">
              <a:rPr lang="en-US" altLang="en-US" smtClean="0"/>
              <a:pPr>
                <a:spcBef>
                  <a:spcPct val="0"/>
                </a:spcBef>
              </a:pPr>
              <a:t>11</a:t>
            </a:fld>
            <a:endParaRPr lang="en-US" altLang="en-US"/>
          </a:p>
        </p:txBody>
      </p:sp>
      <p:sp>
        <p:nvSpPr>
          <p:cNvPr id="20483" name="Rectangle 2">
            <a:extLst>
              <a:ext uri="{FF2B5EF4-FFF2-40B4-BE49-F238E27FC236}">
                <a16:creationId xmlns:a16="http://schemas.microsoft.com/office/drawing/2014/main" id="{652D37CA-6B8F-4F10-AC9E-3522A24201E6}"/>
              </a:ext>
            </a:extLst>
          </p:cNvPr>
          <p:cNvSpPr>
            <a:spLocks noGrp="1" noRot="1" noChangeAspect="1" noChangeArrowheads="1" noTextEdit="1"/>
          </p:cNvSpPr>
          <p:nvPr>
            <p:ph type="sldImg"/>
          </p:nvPr>
        </p:nvSpPr>
        <p:spPr>
          <a:xfrm>
            <a:off x="1257300" y="720725"/>
            <a:ext cx="4800600" cy="3600450"/>
          </a:xfrm>
          <a:ln/>
        </p:spPr>
      </p:sp>
      <p:sp>
        <p:nvSpPr>
          <p:cNvPr id="20484" name="Rectangle 3">
            <a:extLst>
              <a:ext uri="{FF2B5EF4-FFF2-40B4-BE49-F238E27FC236}">
                <a16:creationId xmlns:a16="http://schemas.microsoft.com/office/drawing/2014/main" id="{20ADDAB2-1036-4BD7-9D6A-56BDB8765981}"/>
              </a:ext>
            </a:extLst>
          </p:cNvPr>
          <p:cNvSpPr>
            <a:spLocks noGrp="1" noChangeArrowheads="1"/>
          </p:cNvSpPr>
          <p:nvPr>
            <p:ph type="body" idx="1"/>
          </p:nvPr>
        </p:nvSpPr>
        <p:spPr>
          <a:xfrm>
            <a:off x="974725" y="4560888"/>
            <a:ext cx="5365750" cy="4319587"/>
          </a:xfrm>
          <a:noFill/>
        </p:spPr>
        <p:txBody>
          <a:bodyPr/>
          <a:lstStyle/>
          <a:p>
            <a:pPr eaLnBrk="1" hangingPunct="1"/>
            <a:endParaRPr lang="en-US" altLang="en-US"/>
          </a:p>
          <a:p>
            <a:pPr eaLnBrk="1" hangingPunct="1"/>
            <a:r>
              <a:rPr lang="en-US" altLang="en-US"/>
              <a:t>As mentioned, In RISC there is a greater complexity in the compiler but processor architecture is simpler.</a:t>
            </a:r>
          </a:p>
          <a:p>
            <a:pPr eaLnBrk="1" hangingPunct="1"/>
            <a:r>
              <a:rPr lang="en-US" altLang="en-US"/>
              <a:t>In CISC there is greater complexity in processor Architecture.</a:t>
            </a:r>
          </a:p>
          <a:p>
            <a:pPr eaLnBrk="1" hangingPunct="1"/>
            <a:endParaRPr lang="en-US" altLang="en-US"/>
          </a:p>
          <a:p>
            <a:pPr eaLnBrk="1" hangingPunct="1"/>
            <a:r>
              <a:rPr lang="en-US" altLang="en-US"/>
              <a:t>RISC processors are simpler and core can operate at higher clock frequencies. CISC processors are complex and operate at lower clock frequencies.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24</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42</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1713" y="944563"/>
            <a:ext cx="3609975" cy="25511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84</a:t>
            </a:fld>
            <a:endParaRPr lang="en-US"/>
          </a:p>
        </p:txBody>
      </p:sp>
    </p:spTree>
    <p:extLst>
      <p:ext uri="{BB962C8B-B14F-4D97-AF65-F5344CB8AC3E}">
        <p14:creationId xmlns:p14="http://schemas.microsoft.com/office/powerpoint/2010/main" val="2857426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4"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5"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9"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3" y="5166487"/>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81"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81"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4" y="5253230"/>
            <a:ext cx="1101853"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2"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1"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4"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1"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80" y="5331078"/>
            <a:ext cx="164590"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4"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40" y="5235066"/>
            <a:ext cx="2272283"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7"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8"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4"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1"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7"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7"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7" y="6144895"/>
            <a:ext cx="68578"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80"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71"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8"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8"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71" y="6263767"/>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5"/>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9" y="6748400"/>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11" y="2439923"/>
            <a:ext cx="4043384"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3" y="4231641"/>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9" y="6830695"/>
            <a:ext cx="534211"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9" y="6946604"/>
            <a:ext cx="534211"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30"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2" y="1737995"/>
            <a:ext cx="4651630"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9" y="6802587"/>
            <a:ext cx="534211"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9" y="6748400"/>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91" y="6802587"/>
            <a:ext cx="462203"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9" y="6748400"/>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8" y="1138555"/>
            <a:ext cx="8801101"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30"/>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2" y="1808862"/>
            <a:ext cx="8958138"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90" y="7014973"/>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34" Type="http://schemas.openxmlformats.org/officeDocument/2006/relationships/image" Target="../media/image6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 Id="rId8"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open?id=1akaTliYhPAOYLSxCMD8EyC84HOh8jmUe"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 Id="rId4" Type="http://schemas.openxmlformats.org/officeDocument/2006/relationships/image" Target="../media/image79.emf"/></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8" y="1762026"/>
            <a:ext cx="7128791"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03D918A-A231-45F1-AA76-E1291D31BADA}"/>
              </a:ext>
            </a:extLst>
          </p:cNvPr>
          <p:cNvSpPr>
            <a:spLocks noGrp="1" noChangeArrowheads="1"/>
          </p:cNvSpPr>
          <p:nvPr>
            <p:ph type="title"/>
          </p:nvPr>
        </p:nvSpPr>
        <p:spPr/>
        <p:txBody>
          <a:bodyPr/>
          <a:lstStyle/>
          <a:p>
            <a:pPr eaLnBrk="1" hangingPunct="1"/>
            <a:r>
              <a:rPr lang="en-US" altLang="en-US"/>
              <a:t>RISC</a:t>
            </a:r>
          </a:p>
        </p:txBody>
      </p:sp>
      <p:sp>
        <p:nvSpPr>
          <p:cNvPr id="18435" name="Rectangle 3">
            <a:extLst>
              <a:ext uri="{FF2B5EF4-FFF2-40B4-BE49-F238E27FC236}">
                <a16:creationId xmlns:a16="http://schemas.microsoft.com/office/drawing/2014/main" id="{75ACF15E-6AE3-4364-BA96-5A6C1C0AE608}"/>
              </a:ext>
            </a:extLst>
          </p:cNvPr>
          <p:cNvSpPr>
            <a:spLocks noGrp="1" noChangeArrowheads="1"/>
          </p:cNvSpPr>
          <p:nvPr>
            <p:ph type="body" idx="1"/>
          </p:nvPr>
        </p:nvSpPr>
        <p:spPr>
          <a:xfrm>
            <a:off x="812800" y="1427339"/>
            <a:ext cx="9067800" cy="4986941"/>
          </a:xfrm>
        </p:spPr>
        <p:txBody>
          <a:bodyPr/>
          <a:lstStyle/>
          <a:p>
            <a:pPr eaLnBrk="1" hangingPunct="1">
              <a:lnSpc>
                <a:spcPct val="150000"/>
              </a:lnSpc>
            </a:pPr>
            <a:r>
              <a:rPr lang="en-US" altLang="en-US" sz="3085"/>
              <a:t>Advantage(s)</a:t>
            </a:r>
            <a:endParaRPr lang="en-GB" altLang="en-US" sz="3085"/>
          </a:p>
          <a:p>
            <a:pPr lvl="1" eaLnBrk="1" hangingPunct="1">
              <a:lnSpc>
                <a:spcPct val="150000"/>
              </a:lnSpc>
            </a:pPr>
            <a:r>
              <a:rPr lang="en-GB" altLang="en-US" sz="2645"/>
              <a:t>A Smaller Die Size</a:t>
            </a:r>
          </a:p>
          <a:p>
            <a:pPr lvl="1" eaLnBrk="1" hangingPunct="1">
              <a:lnSpc>
                <a:spcPct val="150000"/>
              </a:lnSpc>
            </a:pPr>
            <a:r>
              <a:rPr lang="en-GB" altLang="en-US" sz="2645"/>
              <a:t>A Shorter Development Time</a:t>
            </a:r>
          </a:p>
          <a:p>
            <a:pPr lvl="1" eaLnBrk="1" hangingPunct="1">
              <a:lnSpc>
                <a:spcPct val="150000"/>
              </a:lnSpc>
            </a:pPr>
            <a:r>
              <a:rPr lang="en-GB" altLang="en-US" sz="2645"/>
              <a:t>Higher Performance (Bit Tricky)</a:t>
            </a:r>
          </a:p>
          <a:p>
            <a:pPr eaLnBrk="1" hangingPunct="1">
              <a:lnSpc>
                <a:spcPct val="150000"/>
              </a:lnSpc>
            </a:pPr>
            <a:r>
              <a:rPr lang="en-US" altLang="en-US" sz="3085"/>
              <a:t>Disadvantage</a:t>
            </a:r>
            <a:endParaRPr lang="en-GB" altLang="en-US" sz="3085"/>
          </a:p>
          <a:p>
            <a:pPr lvl="1" eaLnBrk="1" hangingPunct="1"/>
            <a:r>
              <a:rPr lang="en-GB" altLang="en-US" sz="2645"/>
              <a:t>Generally poor code density (Fixed Length Instruction)</a:t>
            </a:r>
          </a:p>
          <a:p>
            <a:pPr eaLnBrk="1" hangingPunct="1"/>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2" y="1546003"/>
            <a:ext cx="9647253"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4" y="1321614"/>
            <a:ext cx="6753075"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3" y="3994274"/>
            <a:ext cx="6753075" cy="1803400"/>
          </a:xfrm>
          <a:prstGeom prst="rect">
            <a:avLst/>
          </a:prstGeom>
        </p:spPr>
      </p:pic>
      <p:sp>
        <p:nvSpPr>
          <p:cNvPr id="7" name="TextBox 6"/>
          <p:cNvSpPr txBox="1"/>
          <p:nvPr/>
        </p:nvSpPr>
        <p:spPr>
          <a:xfrm>
            <a:off x="363266" y="3223767"/>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9" y="5806499"/>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1"/>
            <a:ext cx="6153656"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32" y="1185964"/>
            <a:ext cx="8958138"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6" y="1809751"/>
            <a:ext cx="9241050"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9" y="1257971"/>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5"/>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40" y="1828801"/>
            <a:ext cx="9901126"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8"/>
            <a:ext cx="10104228"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D5ED2E3-9BE3-429F-97C5-039BA6E6A195}"/>
              </a:ext>
            </a:extLst>
          </p:cNvPr>
          <p:cNvSpPr>
            <a:spLocks noGrp="1" noChangeArrowheads="1"/>
          </p:cNvSpPr>
          <p:nvPr>
            <p:ph type="title"/>
          </p:nvPr>
        </p:nvSpPr>
        <p:spPr/>
        <p:txBody>
          <a:bodyPr/>
          <a:lstStyle/>
          <a:p>
            <a:pPr eaLnBrk="1" hangingPunct="1"/>
            <a:r>
              <a:rPr lang="en-US" altLang="en-US"/>
              <a:t>CISC vs. RISC </a:t>
            </a:r>
          </a:p>
        </p:txBody>
      </p:sp>
      <p:grpSp>
        <p:nvGrpSpPr>
          <p:cNvPr id="19459" name="Group 3">
            <a:extLst>
              <a:ext uri="{FF2B5EF4-FFF2-40B4-BE49-F238E27FC236}">
                <a16:creationId xmlns:a16="http://schemas.microsoft.com/office/drawing/2014/main" id="{1281D997-970E-42A7-A3D6-24580278D4BD}"/>
              </a:ext>
            </a:extLst>
          </p:cNvPr>
          <p:cNvGrpSpPr>
            <a:grpSpLocks/>
          </p:cNvGrpSpPr>
          <p:nvPr/>
        </p:nvGrpSpPr>
        <p:grpSpPr bwMode="auto">
          <a:xfrm>
            <a:off x="1631421" y="1973086"/>
            <a:ext cx="4722813" cy="3921684"/>
            <a:chOff x="756" y="1128"/>
            <a:chExt cx="2700" cy="2242"/>
          </a:xfrm>
        </p:grpSpPr>
        <p:sp>
          <p:nvSpPr>
            <p:cNvPr id="19466" name="AutoShape 4">
              <a:extLst>
                <a:ext uri="{FF2B5EF4-FFF2-40B4-BE49-F238E27FC236}">
                  <a16:creationId xmlns:a16="http://schemas.microsoft.com/office/drawing/2014/main" id="{80B7109D-F288-4EBF-A1F0-E7BA89256D3D}"/>
                </a:ext>
              </a:extLst>
            </p:cNvPr>
            <p:cNvSpPr>
              <a:spLocks noChangeArrowheads="1"/>
            </p:cNvSpPr>
            <p:nvPr/>
          </p:nvSpPr>
          <p:spPr bwMode="auto">
            <a:xfrm>
              <a:off x="768" y="1488"/>
              <a:ext cx="1152" cy="336"/>
            </a:xfrm>
            <a:prstGeom prst="roundRect">
              <a:avLst>
                <a:gd name="adj" fmla="val 16667"/>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7" name="Rectangle 5">
              <a:extLst>
                <a:ext uri="{FF2B5EF4-FFF2-40B4-BE49-F238E27FC236}">
                  <a16:creationId xmlns:a16="http://schemas.microsoft.com/office/drawing/2014/main" id="{3A6D9C6A-1F30-4A98-ADFF-546718F0E407}"/>
                </a:ext>
              </a:extLst>
            </p:cNvPr>
            <p:cNvSpPr>
              <a:spLocks noChangeArrowheads="1"/>
            </p:cNvSpPr>
            <p:nvPr/>
          </p:nvSpPr>
          <p:spPr bwMode="auto">
            <a:xfrm>
              <a:off x="756" y="2880"/>
              <a:ext cx="1200" cy="384"/>
            </a:xfrm>
            <a:prstGeom prst="rect">
              <a:avLst/>
            </a:prstGeom>
            <a:solidFill>
              <a:srgbClr val="FFCC00"/>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8" name="Text Box 6">
              <a:extLst>
                <a:ext uri="{FF2B5EF4-FFF2-40B4-BE49-F238E27FC236}">
                  <a16:creationId xmlns:a16="http://schemas.microsoft.com/office/drawing/2014/main" id="{B1990F83-C7AB-499A-B0C1-C0DD3849B126}"/>
                </a:ext>
              </a:extLst>
            </p:cNvPr>
            <p:cNvSpPr txBox="1">
              <a:spLocks noChangeArrowheads="1"/>
            </p:cNvSpPr>
            <p:nvPr/>
          </p:nvSpPr>
          <p:spPr bwMode="auto">
            <a:xfrm>
              <a:off x="1488" y="2160"/>
              <a:ext cx="148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9" name="Line 7">
              <a:extLst>
                <a:ext uri="{FF2B5EF4-FFF2-40B4-BE49-F238E27FC236}">
                  <a16:creationId xmlns:a16="http://schemas.microsoft.com/office/drawing/2014/main" id="{307AC34E-55B5-4265-AD4C-4BC049B8C7C0}"/>
                </a:ext>
              </a:extLst>
            </p:cNvPr>
            <p:cNvSpPr>
              <a:spLocks noChangeShapeType="1"/>
            </p:cNvSpPr>
            <p:nvPr/>
          </p:nvSpPr>
          <p:spPr bwMode="auto">
            <a:xfrm>
              <a:off x="1344" y="1824"/>
              <a:ext cx="0" cy="100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70" name="Text Box 8">
              <a:extLst>
                <a:ext uri="{FF2B5EF4-FFF2-40B4-BE49-F238E27FC236}">
                  <a16:creationId xmlns:a16="http://schemas.microsoft.com/office/drawing/2014/main" id="{4BEF5431-B5BE-46D8-BCA5-71CFDF138FF4}"/>
                </a:ext>
              </a:extLst>
            </p:cNvPr>
            <p:cNvSpPr txBox="1">
              <a:spLocks noChangeArrowheads="1"/>
            </p:cNvSpPr>
            <p:nvPr/>
          </p:nvSpPr>
          <p:spPr bwMode="auto">
            <a:xfrm>
              <a:off x="1968" y="2832"/>
              <a:ext cx="14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71" name="Text Box 9">
              <a:extLst>
                <a:ext uri="{FF2B5EF4-FFF2-40B4-BE49-F238E27FC236}">
                  <a16:creationId xmlns:a16="http://schemas.microsoft.com/office/drawing/2014/main" id="{300C7236-084F-4129-95D5-2F1B8B2FD109}"/>
                </a:ext>
              </a:extLst>
            </p:cNvPr>
            <p:cNvSpPr txBox="1">
              <a:spLocks noChangeArrowheads="1"/>
            </p:cNvSpPr>
            <p:nvPr/>
          </p:nvSpPr>
          <p:spPr bwMode="auto">
            <a:xfrm>
              <a:off x="1056" y="1128"/>
              <a:ext cx="14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CISC</a:t>
              </a:r>
            </a:p>
          </p:txBody>
        </p:sp>
      </p:grpSp>
      <p:sp>
        <p:nvSpPr>
          <p:cNvPr id="19460" name="AutoShape 10">
            <a:extLst>
              <a:ext uri="{FF2B5EF4-FFF2-40B4-BE49-F238E27FC236}">
                <a16:creationId xmlns:a16="http://schemas.microsoft.com/office/drawing/2014/main" id="{EA96580E-F499-4207-BEFE-D9FD4B4C4D27}"/>
              </a:ext>
            </a:extLst>
          </p:cNvPr>
          <p:cNvSpPr>
            <a:spLocks noChangeArrowheads="1"/>
          </p:cNvSpPr>
          <p:nvPr/>
        </p:nvSpPr>
        <p:spPr bwMode="auto">
          <a:xfrm>
            <a:off x="6270272" y="2585302"/>
            <a:ext cx="2015067" cy="587728"/>
          </a:xfrm>
          <a:prstGeom prst="roundRect">
            <a:avLst>
              <a:gd name="adj" fmla="val 16667"/>
            </a:avLst>
          </a:prstGeom>
          <a:solidFill>
            <a:srgbClr val="FFCC00"/>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Compiler</a:t>
            </a:r>
          </a:p>
        </p:txBody>
      </p:sp>
      <p:sp>
        <p:nvSpPr>
          <p:cNvPr id="19461" name="Rectangle 11">
            <a:extLst>
              <a:ext uri="{FF2B5EF4-FFF2-40B4-BE49-F238E27FC236}">
                <a16:creationId xmlns:a16="http://schemas.microsoft.com/office/drawing/2014/main" id="{448C88BE-F849-47A5-9449-C6E19C33483D}"/>
              </a:ext>
            </a:extLst>
          </p:cNvPr>
          <p:cNvSpPr>
            <a:spLocks noChangeArrowheads="1"/>
          </p:cNvSpPr>
          <p:nvPr/>
        </p:nvSpPr>
        <p:spPr bwMode="auto">
          <a:xfrm>
            <a:off x="6249282" y="5020175"/>
            <a:ext cx="2099028" cy="671689"/>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645"/>
              <a:t>Processor</a:t>
            </a:r>
          </a:p>
        </p:txBody>
      </p:sp>
      <p:sp>
        <p:nvSpPr>
          <p:cNvPr id="19462" name="Text Box 12">
            <a:extLst>
              <a:ext uri="{FF2B5EF4-FFF2-40B4-BE49-F238E27FC236}">
                <a16:creationId xmlns:a16="http://schemas.microsoft.com/office/drawing/2014/main" id="{33C67BE7-13BE-454F-84AF-EA0E7F6BD563}"/>
              </a:ext>
            </a:extLst>
          </p:cNvPr>
          <p:cNvSpPr txBox="1">
            <a:spLocks noChangeArrowheads="1"/>
          </p:cNvSpPr>
          <p:nvPr/>
        </p:nvSpPr>
        <p:spPr bwMode="auto">
          <a:xfrm>
            <a:off x="7529689" y="3760758"/>
            <a:ext cx="2602794" cy="43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Code Generation</a:t>
            </a:r>
          </a:p>
        </p:txBody>
      </p:sp>
      <p:sp>
        <p:nvSpPr>
          <p:cNvPr id="19463" name="Line 13">
            <a:extLst>
              <a:ext uri="{FF2B5EF4-FFF2-40B4-BE49-F238E27FC236}">
                <a16:creationId xmlns:a16="http://schemas.microsoft.com/office/drawing/2014/main" id="{AFB602E0-9980-499C-B34F-535CEE995116}"/>
              </a:ext>
            </a:extLst>
          </p:cNvPr>
          <p:cNvSpPr>
            <a:spLocks noChangeShapeType="1"/>
          </p:cNvSpPr>
          <p:nvPr/>
        </p:nvSpPr>
        <p:spPr bwMode="auto">
          <a:xfrm>
            <a:off x="7277806" y="3173030"/>
            <a:ext cx="0" cy="1763183"/>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983"/>
          </a:p>
        </p:txBody>
      </p:sp>
      <p:sp>
        <p:nvSpPr>
          <p:cNvPr id="19464" name="Text Box 14">
            <a:extLst>
              <a:ext uri="{FF2B5EF4-FFF2-40B4-BE49-F238E27FC236}">
                <a16:creationId xmlns:a16="http://schemas.microsoft.com/office/drawing/2014/main" id="{2C09F40A-EF9B-4AB4-801C-E2D7A851FE3C}"/>
              </a:ext>
            </a:extLst>
          </p:cNvPr>
          <p:cNvSpPr txBox="1">
            <a:spLocks noChangeArrowheads="1"/>
          </p:cNvSpPr>
          <p:nvPr/>
        </p:nvSpPr>
        <p:spPr bwMode="auto">
          <a:xfrm>
            <a:off x="8369300" y="2417380"/>
            <a:ext cx="2602794" cy="940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t>Greater </a:t>
            </a:r>
          </a:p>
          <a:p>
            <a:pPr eaLnBrk="1" hangingPunct="1">
              <a:spcBef>
                <a:spcPct val="50000"/>
              </a:spcBef>
              <a:buFontTx/>
              <a:buNone/>
            </a:pPr>
            <a:r>
              <a:rPr lang="en-US" altLang="en-US" sz="2204"/>
              <a:t>Complexity</a:t>
            </a:r>
          </a:p>
        </p:txBody>
      </p:sp>
      <p:sp>
        <p:nvSpPr>
          <p:cNvPr id="19465" name="Text Box 15">
            <a:extLst>
              <a:ext uri="{FF2B5EF4-FFF2-40B4-BE49-F238E27FC236}">
                <a16:creationId xmlns:a16="http://schemas.microsoft.com/office/drawing/2014/main" id="{31C682C2-E2E3-48B4-BCE3-146C7C8E39B5}"/>
              </a:ext>
            </a:extLst>
          </p:cNvPr>
          <p:cNvSpPr txBox="1">
            <a:spLocks noChangeArrowheads="1"/>
          </p:cNvSpPr>
          <p:nvPr/>
        </p:nvSpPr>
        <p:spPr bwMode="auto">
          <a:xfrm>
            <a:off x="6774039" y="1955595"/>
            <a:ext cx="2602794" cy="4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t>RISC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2" y="537891"/>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50" y="1329980"/>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900"/>
            <a:ext cx="9937106"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2" y="1447801"/>
            <a:ext cx="10205779"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51" y="1746251"/>
            <a:ext cx="9545703"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401"/>
            <a:ext cx="7819353"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7" y="11681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1" y="1138429"/>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4" y="1853946"/>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1" y="1892809"/>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7" y="2539747"/>
            <a:ext cx="156844"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3" y="2510030"/>
            <a:ext cx="8253094"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90"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8" y="3299587"/>
            <a:ext cx="3470149"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9"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3"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6" y="4601464"/>
            <a:ext cx="1346201"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4" y="4111878"/>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4" y="4029964"/>
            <a:ext cx="637541"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7" y="4014343"/>
            <a:ext cx="990601"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1" y="4006722"/>
            <a:ext cx="1004316"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3" y="4510023"/>
            <a:ext cx="45148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8"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4" y="4363339"/>
            <a:ext cx="486157"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4" y="4503546"/>
            <a:ext cx="486157"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4" y="4634610"/>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4" y="5093334"/>
            <a:ext cx="486157"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7" y="4322192"/>
            <a:ext cx="4792981"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8"/>
            <a:ext cx="1013460"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6" y="4545077"/>
            <a:ext cx="1278254"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5" y="4766565"/>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8" y="1263650"/>
            <a:ext cx="7629526"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4" y="1306513"/>
            <a:ext cx="7610474"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9" y="2144822"/>
            <a:ext cx="7774071"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7" y="1249173"/>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60"/>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7" y="370281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9" y="3746501"/>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latin typeface="Arial"/>
                <a:cs typeface="Arial"/>
              </a:rPr>
              <a:t>c</a:t>
            </a:r>
            <a:r>
              <a:rPr sz="2000" spc="0" dirty="0">
                <a:latin typeface="Arial"/>
                <a:cs typeface="Arial"/>
              </a:rPr>
              <a:t>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ga</a:t>
            </a:r>
            <a:r>
              <a:rPr sz="2000" spc="-5" dirty="0">
                <a:latin typeface="Arial"/>
                <a:cs typeface="Arial"/>
              </a:rPr>
              <a:t>t</a:t>
            </a:r>
            <a:r>
              <a:rPr sz="2000" spc="0" dirty="0">
                <a:latin typeface="Arial"/>
                <a:cs typeface="Arial"/>
              </a:rPr>
              <a:t>ed</a:t>
            </a:r>
            <a:r>
              <a:rPr sz="2000" spc="-25"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a:latin typeface="Arial"/>
              <a:cs typeface="Arial"/>
            </a:endParaRPr>
          </a:p>
        </p:txBody>
      </p:sp>
      <p:sp>
        <p:nvSpPr>
          <p:cNvPr id="6" name="object 6"/>
          <p:cNvSpPr txBox="1"/>
          <p:nvPr/>
        </p:nvSpPr>
        <p:spPr>
          <a:xfrm>
            <a:off x="1052577" y="4999736"/>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8" y="5043423"/>
            <a:ext cx="7442199"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latin typeface="Arial"/>
                <a:cs typeface="Arial"/>
              </a:rPr>
              <a:t>all</a:t>
            </a:r>
            <a:r>
              <a:rPr sz="1800" spc="5" dirty="0">
                <a:latin typeface="Arial"/>
                <a:cs typeface="Arial"/>
              </a:rPr>
              <a:t>o</a:t>
            </a:r>
            <a:r>
              <a:rPr sz="1800" spc="-40" dirty="0">
                <a:latin typeface="Arial"/>
                <a:cs typeface="Arial"/>
              </a:rPr>
              <a:t>w</a:t>
            </a:r>
            <a:r>
              <a:rPr sz="1800" spc="0" dirty="0">
                <a:latin typeface="Arial"/>
                <a:cs typeface="Arial"/>
              </a:rPr>
              <a:t>s</a:t>
            </a:r>
            <a:r>
              <a:rPr sz="1800" spc="50" dirty="0">
                <a:latin typeface="Arial"/>
                <a:cs typeface="Arial"/>
              </a:rPr>
              <a:t> </a:t>
            </a: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r>
              <a:rPr sz="1800" spc="10"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f</a:t>
            </a:r>
            <a:r>
              <a:rPr sz="1800" spc="-5" dirty="0">
                <a:latin typeface="Arial"/>
                <a:cs typeface="Arial"/>
              </a:rPr>
              <a:t>ull</a:t>
            </a:r>
            <a:r>
              <a:rPr sz="1800" spc="0" dirty="0">
                <a:latin typeface="Arial"/>
                <a:cs typeface="Arial"/>
              </a:rPr>
              <a:t>y</a:t>
            </a:r>
            <a:r>
              <a:rPr sz="1800" spc="15" dirty="0">
                <a:latin typeface="Arial"/>
                <a:cs typeface="Arial"/>
              </a:rPr>
              <a:t> </a:t>
            </a:r>
            <a:r>
              <a:rPr sz="1800" spc="-5" dirty="0">
                <a:latin typeface="Arial"/>
                <a:cs typeface="Arial"/>
              </a:rPr>
              <a:t>po</a:t>
            </a:r>
            <a:r>
              <a:rPr sz="1800" spc="-40" dirty="0">
                <a:latin typeface="Arial"/>
                <a:cs typeface="Arial"/>
              </a:rPr>
              <a:t>w</a:t>
            </a:r>
            <a:r>
              <a:rPr sz="1800" spc="-5" dirty="0">
                <a:latin typeface="Arial"/>
                <a:cs typeface="Arial"/>
              </a:rPr>
              <a:t>e</a:t>
            </a:r>
            <a:r>
              <a:rPr sz="1800" spc="0" dirty="0">
                <a:latin typeface="Arial"/>
                <a:cs typeface="Arial"/>
              </a:rPr>
              <a:t>r</a:t>
            </a:r>
            <a:r>
              <a:rPr sz="1800" spc="5" dirty="0">
                <a:latin typeface="Arial"/>
                <a:cs typeface="Arial"/>
              </a:rPr>
              <a:t>e</a:t>
            </a:r>
            <a:r>
              <a:rPr sz="1800" spc="0" dirty="0">
                <a:latin typeface="Arial"/>
                <a:cs typeface="Arial"/>
              </a:rPr>
              <a:t>d</a:t>
            </a:r>
            <a:r>
              <a:rPr sz="1800" spc="30" dirty="0">
                <a:latin typeface="Arial"/>
                <a:cs typeface="Arial"/>
              </a:rPr>
              <a:t> </a:t>
            </a:r>
            <a:r>
              <a:rPr sz="1800" spc="-5" dirty="0">
                <a:latin typeface="Arial"/>
                <a:cs typeface="Arial"/>
              </a:rPr>
              <a:t>do</a:t>
            </a:r>
            <a:r>
              <a:rPr sz="1800" spc="-30" dirty="0">
                <a:latin typeface="Arial"/>
                <a:cs typeface="Arial"/>
              </a:rPr>
              <a:t>w</a:t>
            </a:r>
            <a:r>
              <a:rPr sz="1800" spc="0" dirty="0">
                <a:latin typeface="Arial"/>
                <a:cs typeface="Arial"/>
              </a:rPr>
              <a:t>n</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spc="0" dirty="0">
                <a:latin typeface="Arial"/>
                <a:cs typeface="Arial"/>
              </a:rPr>
              <a:t>Eff</a:t>
            </a:r>
            <a:r>
              <a:rPr sz="1800" spc="-5" dirty="0">
                <a:latin typeface="Arial"/>
                <a:cs typeface="Arial"/>
              </a:rPr>
              <a:t>e</a:t>
            </a:r>
            <a:r>
              <a:rPr sz="1800" spc="0" dirty="0">
                <a:latin typeface="Arial"/>
                <a:cs typeface="Arial"/>
              </a:rPr>
              <a:t>ct</a:t>
            </a:r>
            <a:r>
              <a:rPr sz="1800" spc="-5" dirty="0">
                <a:latin typeface="Arial"/>
                <a:cs typeface="Arial"/>
              </a:rPr>
              <a:t>i</a:t>
            </a:r>
            <a:r>
              <a:rPr sz="1800" spc="0" dirty="0">
                <a:latin typeface="Arial"/>
                <a:cs typeface="Arial"/>
              </a:rPr>
              <a:t>ve</a:t>
            </a:r>
            <a:r>
              <a:rPr sz="1800" spc="-15"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0" dirty="0">
                <a:latin typeface="Arial"/>
                <a:cs typeface="Arial"/>
              </a:rPr>
              <a:t>St</a:t>
            </a:r>
            <a:r>
              <a:rPr sz="1800" spc="-5" dirty="0">
                <a:latin typeface="Arial"/>
                <a:cs typeface="Arial"/>
              </a:rPr>
              <a:t>a</a:t>
            </a:r>
            <a:r>
              <a:rPr sz="1800" spc="0" dirty="0">
                <a:latin typeface="Arial"/>
                <a:cs typeface="Arial"/>
              </a:rPr>
              <a:t>t</a:t>
            </a:r>
            <a:r>
              <a:rPr sz="1800" spc="-5" dirty="0">
                <a:latin typeface="Arial"/>
                <a:cs typeface="Arial"/>
              </a:rPr>
              <a:t>e</a:t>
            </a:r>
            <a:r>
              <a:rPr sz="1800" spc="0" dirty="0">
                <a:latin typeface="Arial"/>
                <a:cs typeface="Arial"/>
              </a:rPr>
              <a:t>-</a:t>
            </a:r>
            <a:r>
              <a:rPr sz="1800" spc="-5" dirty="0">
                <a:latin typeface="Arial"/>
                <a:cs typeface="Arial"/>
              </a:rPr>
              <a:t>Re</a:t>
            </a:r>
            <a:r>
              <a:rPr sz="1800" spc="0" dirty="0">
                <a:latin typeface="Arial"/>
                <a:cs typeface="Arial"/>
              </a:rPr>
              <a:t>t</a:t>
            </a:r>
            <a:r>
              <a:rPr sz="1800" spc="-5" dirty="0">
                <a:latin typeface="Arial"/>
                <a:cs typeface="Arial"/>
              </a:rPr>
              <a:t>en</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a:t>
            </a:r>
            <a:r>
              <a:rPr sz="1800" spc="5" dirty="0">
                <a:latin typeface="Arial"/>
                <a:cs typeface="Arial"/>
              </a:rPr>
              <a:t> </a:t>
            </a:r>
            <a:r>
              <a:rPr sz="1800" spc="0" dirty="0">
                <a:latin typeface="Arial"/>
                <a:cs typeface="Arial"/>
              </a:rPr>
              <a:t>P</a:t>
            </a:r>
            <a:r>
              <a:rPr sz="1800" spc="-10" dirty="0">
                <a:latin typeface="Arial"/>
                <a:cs typeface="Arial"/>
              </a:rPr>
              <a:t>o</a:t>
            </a:r>
            <a:r>
              <a:rPr sz="1800" spc="-40" dirty="0">
                <a:latin typeface="Arial"/>
                <a:cs typeface="Arial"/>
              </a:rPr>
              <a:t>w</a:t>
            </a:r>
            <a:r>
              <a:rPr sz="1800" spc="-5" dirty="0">
                <a:latin typeface="Arial"/>
                <a:cs typeface="Arial"/>
              </a:rPr>
              <a:t>e</a:t>
            </a:r>
            <a:r>
              <a:rPr sz="1800" spc="0" dirty="0">
                <a:latin typeface="Arial"/>
                <a:cs typeface="Arial"/>
              </a:rPr>
              <a:t>r</a:t>
            </a:r>
            <a:r>
              <a:rPr sz="1800" spc="40" dirty="0">
                <a:latin typeface="Arial"/>
                <a:cs typeface="Arial"/>
              </a:rPr>
              <a:t> </a:t>
            </a:r>
            <a:r>
              <a:rPr sz="1800" spc="0" dirty="0">
                <a:latin typeface="Arial"/>
                <a:cs typeface="Arial"/>
              </a:rPr>
              <a:t>G</a:t>
            </a:r>
            <a:r>
              <a:rPr sz="1800" spc="-5" dirty="0">
                <a:latin typeface="Arial"/>
                <a:cs typeface="Arial"/>
              </a:rPr>
              <a:t>a</a:t>
            </a:r>
            <a:r>
              <a:rPr sz="1800" spc="0" dirty="0">
                <a:latin typeface="Arial"/>
                <a:cs typeface="Arial"/>
              </a:rPr>
              <a:t>t</a:t>
            </a:r>
            <a:r>
              <a:rPr sz="1800" spc="-5" dirty="0">
                <a:latin typeface="Arial"/>
                <a:cs typeface="Arial"/>
              </a:rPr>
              <a:t>in</a:t>
            </a:r>
            <a:r>
              <a:rPr sz="1800" spc="0" dirty="0">
                <a:latin typeface="Arial"/>
                <a:cs typeface="Arial"/>
              </a:rPr>
              <a:t>g</a:t>
            </a:r>
            <a:r>
              <a:rPr sz="1800" spc="10"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PG)</a:t>
            </a:r>
            <a:r>
              <a:rPr sz="1800" spc="-10" dirty="0">
                <a:latin typeface="Arial"/>
                <a:cs typeface="Arial"/>
              </a:rPr>
              <a:t> </a:t>
            </a:r>
            <a:r>
              <a:rPr sz="1800" spc="0" dirty="0">
                <a:latin typeface="Arial"/>
                <a:cs typeface="Arial"/>
              </a:rPr>
              <a:t>m</a:t>
            </a:r>
            <a:r>
              <a:rPr sz="1800" spc="-5" dirty="0">
                <a:latin typeface="Arial"/>
                <a:cs typeface="Arial"/>
              </a:rPr>
              <a:t>e</a:t>
            </a:r>
            <a:r>
              <a:rPr sz="1800" spc="0" dirty="0">
                <a:latin typeface="Arial"/>
                <a:cs typeface="Arial"/>
              </a:rPr>
              <a:t>t</a:t>
            </a:r>
            <a:r>
              <a:rPr sz="1800" spc="-5" dirty="0">
                <a:latin typeface="Arial"/>
                <a:cs typeface="Arial"/>
              </a:rPr>
              <a:t>hodolo</a:t>
            </a:r>
            <a:r>
              <a:rPr sz="1800" spc="5" dirty="0">
                <a:latin typeface="Arial"/>
                <a:cs typeface="Arial"/>
              </a:rPr>
              <a:t>g</a:t>
            </a:r>
            <a:r>
              <a:rPr sz="1800" spc="0" dirty="0">
                <a:latin typeface="Arial"/>
                <a:cs typeface="Arial"/>
              </a:rPr>
              <a:t>y</a:t>
            </a:r>
            <a:endParaRPr sz="18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C117E20B-D2D0-4B78-A7D1-4F5D50D45A0F}"/>
              </a:ext>
            </a:extLst>
          </p:cNvPr>
          <p:cNvSpPr>
            <a:spLocks noGrp="1" noChangeArrowheads="1"/>
          </p:cNvSpPr>
          <p:nvPr>
            <p:ph type="title"/>
          </p:nvPr>
        </p:nvSpPr>
        <p:spPr/>
        <p:txBody>
          <a:bodyPr/>
          <a:lstStyle/>
          <a:p>
            <a:pPr eaLnBrk="1" hangingPunct="1"/>
            <a:r>
              <a:rPr lang="en-US" altLang="en-US"/>
              <a:t>Features used from RISC</a:t>
            </a:r>
          </a:p>
        </p:txBody>
      </p:sp>
      <p:sp>
        <p:nvSpPr>
          <p:cNvPr id="21507" name="Rectangle 3">
            <a:extLst>
              <a:ext uri="{FF2B5EF4-FFF2-40B4-BE49-F238E27FC236}">
                <a16:creationId xmlns:a16="http://schemas.microsoft.com/office/drawing/2014/main" id="{7B82D8FF-86CC-4FD5-9C66-36C5BCF9FE36}"/>
              </a:ext>
            </a:extLst>
          </p:cNvPr>
          <p:cNvSpPr>
            <a:spLocks noGrp="1" noChangeArrowheads="1"/>
          </p:cNvSpPr>
          <p:nvPr>
            <p:ph type="body" idx="1"/>
          </p:nvPr>
        </p:nvSpPr>
        <p:spPr/>
        <p:txBody>
          <a:bodyPr/>
          <a:lstStyle/>
          <a:p>
            <a:pPr eaLnBrk="1" hangingPunct="1">
              <a:lnSpc>
                <a:spcPct val="150000"/>
              </a:lnSpc>
            </a:pPr>
            <a:r>
              <a:rPr lang="en-GB" altLang="en-US" sz="3085" dirty="0"/>
              <a:t>A Load/Store Architecture</a:t>
            </a:r>
          </a:p>
          <a:p>
            <a:pPr eaLnBrk="1" hangingPunct="1">
              <a:lnSpc>
                <a:spcPct val="150000"/>
              </a:lnSpc>
            </a:pPr>
            <a:r>
              <a:rPr lang="en-GB" altLang="en-US" sz="3085" dirty="0"/>
              <a:t>Fixed Length 32-bit Instructions</a:t>
            </a:r>
          </a:p>
          <a:p>
            <a:pPr eaLnBrk="1" hangingPunct="1">
              <a:lnSpc>
                <a:spcPct val="150000"/>
              </a:lnSpc>
            </a:pPr>
            <a:r>
              <a:rPr lang="en-GB" altLang="en-US" sz="3085" dirty="0"/>
              <a:t>3- Address Instruction Formats</a:t>
            </a:r>
            <a:endParaRPr lang="en-US" altLang="en-US" sz="3085"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2"/>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1" y="1187450"/>
            <a:ext cx="9296400" cy="5016758"/>
          </a:xfrm>
          <a:prstGeom prst="rect">
            <a:avLst/>
          </a:prstGeom>
          <a:noFill/>
        </p:spPr>
        <p:txBody>
          <a:bodyPr wrap="square" rtlCol="0">
            <a:spAutoFit/>
          </a:bodyPr>
          <a:lstStyle/>
          <a:p>
            <a:r>
              <a:rPr lang="en-US" dirty="0"/>
              <a:t>•  </a:t>
            </a:r>
            <a:r>
              <a:rPr lang="en-US" sz="2000" dirty="0"/>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such a large ecosystem, some form of standardization 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1" y="1339850"/>
            <a:ext cx="9906001"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32" y="1263651"/>
            <a:ext cx="8958138" cy="5410200"/>
          </a:xfrm>
        </p:spPr>
        <p:txBody>
          <a:bodyPr/>
          <a:lstStyle/>
          <a:p>
            <a:pPr marL="0" indent="0">
              <a:buNone/>
            </a:pPr>
            <a:r>
              <a:rPr lang="en-US" dirty="0"/>
              <a:t>• CMSIS-Core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CMSIS-RTOS - the CMSIS-RTOS is an API specification for 	embedded OS</a:t>
            </a:r>
          </a:p>
          <a:p>
            <a:pPr marL="0" indent="0">
              <a:buNone/>
            </a:pPr>
            <a:r>
              <a:rPr lang="en-US" dirty="0"/>
              <a:t>• CMSIS-DAP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31" y="1416051"/>
            <a:ext cx="9508272"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8" y="1187450"/>
            <a:ext cx="8958138"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core peripherals. This is processor specific and is provided by ARM.</a:t>
            </a:r>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 etc. This is device specific (note: multiple devices from the same vendor might use the same file set).</a:t>
            </a:r>
          </a:p>
          <a:p>
            <a:pPr marL="0" indent="0" algn="just">
              <a:buNone/>
            </a:pPr>
            <a:r>
              <a:rPr lang="en-US" sz="1400" dirty="0"/>
              <a:t>• </a:t>
            </a:r>
            <a:r>
              <a:rPr lang="en-US" sz="2000" b="1" dirty="0"/>
              <a:t>Access Functions for Peripherals - </a:t>
            </a:r>
            <a:r>
              <a:rPr lang="en-US" sz="1800" dirty="0"/>
              <a:t>The driver code for peripheral accesses. This is vendor specific and is optional. You can choose to develop your application using the peripheral driver code provided by the microcontroller vendor, or you can program the peripherals directly if you prefer.</a:t>
            </a:r>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of CMSIS. The idea is to develop a set of APIs for interfacing common peripherals such as UART, SPI, and Ethernet. If this layer exists, developers of middleware can develop their applications based on this layer to allow software to be ported between devices easily.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646B9F10-C986-4E43-9659-F0650FF5547A}"/>
              </a:ext>
            </a:extLst>
          </p:cNvPr>
          <p:cNvSpPr>
            <a:spLocks noGrp="1" noChangeArrowheads="1"/>
          </p:cNvSpPr>
          <p:nvPr>
            <p:ph type="title"/>
          </p:nvPr>
        </p:nvSpPr>
        <p:spPr/>
        <p:txBody>
          <a:bodyPr/>
          <a:lstStyle/>
          <a:p>
            <a:pPr eaLnBrk="1" hangingPunct="1"/>
            <a:r>
              <a:rPr lang="en-US" altLang="en-US"/>
              <a:t>Load Store Architecture</a:t>
            </a:r>
          </a:p>
        </p:txBody>
      </p:sp>
      <p:sp>
        <p:nvSpPr>
          <p:cNvPr id="22531" name="Rectangle 1027">
            <a:extLst>
              <a:ext uri="{FF2B5EF4-FFF2-40B4-BE49-F238E27FC236}">
                <a16:creationId xmlns:a16="http://schemas.microsoft.com/office/drawing/2014/main" id="{F1A82F26-CCCC-4237-BA97-8900B1FEBF8E}"/>
              </a:ext>
            </a:extLst>
          </p:cNvPr>
          <p:cNvSpPr>
            <a:spLocks noGrp="1" noChangeArrowheads="1"/>
          </p:cNvSpPr>
          <p:nvPr>
            <p:ph type="body" idx="1"/>
          </p:nvPr>
        </p:nvSpPr>
        <p:spPr/>
        <p:txBody>
          <a:bodyPr/>
          <a:lstStyle/>
          <a:p>
            <a:pPr eaLnBrk="1" hangingPunct="1">
              <a:lnSpc>
                <a:spcPct val="150000"/>
              </a:lnSpc>
            </a:pPr>
            <a:r>
              <a:rPr lang="en-US" altLang="en-US" sz="3085" dirty="0"/>
              <a:t>Memory can be accessed only through two dedicated instructions</a:t>
            </a:r>
          </a:p>
          <a:p>
            <a:pPr lvl="1" eaLnBrk="1" hangingPunct="1">
              <a:lnSpc>
                <a:spcPct val="150000"/>
              </a:lnSpc>
            </a:pPr>
            <a:r>
              <a:rPr lang="en-US" altLang="en-US" sz="2645" dirty="0"/>
              <a:t>LDR 	; move word from memory to register</a:t>
            </a:r>
          </a:p>
          <a:p>
            <a:pPr lvl="1" eaLnBrk="1" hangingPunct="1">
              <a:lnSpc>
                <a:spcPct val="150000"/>
              </a:lnSpc>
            </a:pPr>
            <a:r>
              <a:rPr lang="en-US" altLang="en-US" sz="2645" dirty="0"/>
              <a:t>STR 	; move word from register to memory</a:t>
            </a:r>
          </a:p>
          <a:p>
            <a:pPr eaLnBrk="1" hangingPunct="1">
              <a:lnSpc>
                <a:spcPct val="150000"/>
              </a:lnSpc>
            </a:pPr>
            <a:r>
              <a:rPr lang="en-US" altLang="en-US" sz="3085" dirty="0"/>
              <a:t>All other instructions have to work on registers only.</a:t>
            </a:r>
          </a:p>
          <a:p>
            <a:pPr eaLnBrk="1" hangingPunct="1"/>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D4CF23F7-AA24-47AB-BF40-322A1E987FFE}"/>
              </a:ext>
            </a:extLst>
          </p:cNvPr>
          <p:cNvSpPr>
            <a:spLocks noGrp="1" noChangeArrowheads="1"/>
          </p:cNvSpPr>
          <p:nvPr>
            <p:ph type="title"/>
          </p:nvPr>
        </p:nvSpPr>
        <p:spPr/>
        <p:txBody>
          <a:bodyPr/>
          <a:lstStyle/>
          <a:p>
            <a:pPr eaLnBrk="1" hangingPunct="1"/>
            <a:r>
              <a:rPr lang="en-US" altLang="en-US"/>
              <a:t>3 Address Instruction Format</a:t>
            </a:r>
          </a:p>
        </p:txBody>
      </p:sp>
      <p:grpSp>
        <p:nvGrpSpPr>
          <p:cNvPr id="23555" name="Group 1027">
            <a:extLst>
              <a:ext uri="{FF2B5EF4-FFF2-40B4-BE49-F238E27FC236}">
                <a16:creationId xmlns:a16="http://schemas.microsoft.com/office/drawing/2014/main" id="{D1505286-4BE9-4561-8DCB-3BE0686B615F}"/>
              </a:ext>
            </a:extLst>
          </p:cNvPr>
          <p:cNvGrpSpPr>
            <a:grpSpLocks/>
          </p:cNvGrpSpPr>
          <p:nvPr/>
        </p:nvGrpSpPr>
        <p:grpSpPr bwMode="auto">
          <a:xfrm>
            <a:off x="2177168" y="2102530"/>
            <a:ext cx="6527976" cy="1194491"/>
            <a:chOff x="528" y="2592"/>
            <a:chExt cx="3636" cy="657"/>
          </a:xfrm>
        </p:grpSpPr>
        <p:grpSp>
          <p:nvGrpSpPr>
            <p:cNvPr id="23557" name="Group 1028">
              <a:extLst>
                <a:ext uri="{FF2B5EF4-FFF2-40B4-BE49-F238E27FC236}">
                  <a16:creationId xmlns:a16="http://schemas.microsoft.com/office/drawing/2014/main" id="{989FC83B-AB29-4386-AD6B-3690FD256813}"/>
                </a:ext>
              </a:extLst>
            </p:cNvPr>
            <p:cNvGrpSpPr>
              <a:grpSpLocks/>
            </p:cNvGrpSpPr>
            <p:nvPr/>
          </p:nvGrpSpPr>
          <p:grpSpPr bwMode="auto">
            <a:xfrm>
              <a:off x="528" y="2928"/>
              <a:ext cx="3636" cy="321"/>
              <a:chOff x="528" y="2928"/>
              <a:chExt cx="3636" cy="321"/>
            </a:xfrm>
          </p:grpSpPr>
          <p:sp>
            <p:nvSpPr>
              <p:cNvPr id="23559" name="Text Box 1029">
                <a:extLst>
                  <a:ext uri="{FF2B5EF4-FFF2-40B4-BE49-F238E27FC236}">
                    <a16:creationId xmlns:a16="http://schemas.microsoft.com/office/drawing/2014/main" id="{703B4BF6-ACD0-4043-955E-F5A4DAA84D06}"/>
                  </a:ext>
                </a:extLst>
              </p:cNvPr>
              <p:cNvSpPr txBox="1">
                <a:spLocks noChangeArrowheads="1"/>
              </p:cNvSpPr>
              <p:nvPr/>
            </p:nvSpPr>
            <p:spPr bwMode="auto">
              <a:xfrm>
                <a:off x="576" y="3012"/>
                <a:ext cx="3588" cy="237"/>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204">
                  <a:latin typeface="Arial" panose="020B0604020202020204" pitchFamily="34" charset="0"/>
                </a:endParaRPr>
              </a:p>
            </p:txBody>
          </p:sp>
          <p:sp>
            <p:nvSpPr>
              <p:cNvPr id="23560" name="Text Box 1030">
                <a:extLst>
                  <a:ext uri="{FF2B5EF4-FFF2-40B4-BE49-F238E27FC236}">
                    <a16:creationId xmlns:a16="http://schemas.microsoft.com/office/drawing/2014/main" id="{083EF74C-2A9F-4B11-8CA1-787706CA1381}"/>
                  </a:ext>
                </a:extLst>
              </p:cNvPr>
              <p:cNvSpPr txBox="1">
                <a:spLocks noChangeArrowheads="1"/>
              </p:cNvSpPr>
              <p:nvPr/>
            </p:nvSpPr>
            <p:spPr bwMode="auto">
              <a:xfrm>
                <a:off x="528" y="2928"/>
                <a:ext cx="3552" cy="2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204">
                    <a:latin typeface="Arial" panose="020B0604020202020204" pitchFamily="34" charset="0"/>
                  </a:rPr>
                  <a:t>Function     op 1 addr.     op 2 addr.     dest. addr.     </a:t>
                </a:r>
              </a:p>
            </p:txBody>
          </p:sp>
          <p:sp>
            <p:nvSpPr>
              <p:cNvPr id="23561" name="Line 1031">
                <a:extLst>
                  <a:ext uri="{FF2B5EF4-FFF2-40B4-BE49-F238E27FC236}">
                    <a16:creationId xmlns:a16="http://schemas.microsoft.com/office/drawing/2014/main" id="{B94C4527-D4C4-437C-8462-375C5E4ED09C}"/>
                  </a:ext>
                </a:extLst>
              </p:cNvPr>
              <p:cNvSpPr>
                <a:spLocks noChangeShapeType="1"/>
              </p:cNvSpPr>
              <p:nvPr/>
            </p:nvSpPr>
            <p:spPr bwMode="auto">
              <a:xfrm>
                <a:off x="1308"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2" name="Line 1032">
                <a:extLst>
                  <a:ext uri="{FF2B5EF4-FFF2-40B4-BE49-F238E27FC236}">
                    <a16:creationId xmlns:a16="http://schemas.microsoft.com/office/drawing/2014/main" id="{EAB21D38-1ECA-4F4E-8F13-7572F4811AE2}"/>
                  </a:ext>
                </a:extLst>
              </p:cNvPr>
              <p:cNvSpPr>
                <a:spLocks noChangeShapeType="1"/>
              </p:cNvSpPr>
              <p:nvPr/>
            </p:nvSpPr>
            <p:spPr bwMode="auto">
              <a:xfrm>
                <a:off x="2268" y="2934"/>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sp>
            <p:nvSpPr>
              <p:cNvPr id="23563" name="Line 1033">
                <a:extLst>
                  <a:ext uri="{FF2B5EF4-FFF2-40B4-BE49-F238E27FC236}">
                    <a16:creationId xmlns:a16="http://schemas.microsoft.com/office/drawing/2014/main" id="{B712E440-A835-418D-8415-3FA7710E837D}"/>
                  </a:ext>
                </a:extLst>
              </p:cNvPr>
              <p:cNvSpPr>
                <a:spLocks noChangeShapeType="1"/>
              </p:cNvSpPr>
              <p:nvPr/>
            </p:nvSpPr>
            <p:spPr bwMode="auto">
              <a:xfrm>
                <a:off x="3177" y="2928"/>
                <a:ext cx="0"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83"/>
              </a:p>
            </p:txBody>
          </p:sp>
        </p:grpSp>
        <p:sp>
          <p:nvSpPr>
            <p:cNvPr id="23558" name="Text Box 1034">
              <a:extLst>
                <a:ext uri="{FF2B5EF4-FFF2-40B4-BE49-F238E27FC236}">
                  <a16:creationId xmlns:a16="http://schemas.microsoft.com/office/drawing/2014/main" id="{C1F3A1CA-DF5E-4B60-B098-986B73668146}"/>
                </a:ext>
              </a:extLst>
            </p:cNvPr>
            <p:cNvSpPr txBox="1">
              <a:spLocks noChangeArrowheads="1"/>
            </p:cNvSpPr>
            <p:nvPr/>
          </p:nvSpPr>
          <p:spPr bwMode="auto">
            <a:xfrm>
              <a:off x="540" y="2592"/>
              <a:ext cx="3600"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645" b="1">
                  <a:latin typeface="Arial" panose="020B0604020202020204" pitchFamily="34" charset="0"/>
                </a:rPr>
                <a:t>  f bits        n bits        n bits       n bits</a:t>
              </a:r>
            </a:p>
          </p:txBody>
        </p:sp>
      </p:grpSp>
      <p:sp>
        <p:nvSpPr>
          <p:cNvPr id="23556" name="Rectangle 1035">
            <a:extLst>
              <a:ext uri="{FF2B5EF4-FFF2-40B4-BE49-F238E27FC236}">
                <a16:creationId xmlns:a16="http://schemas.microsoft.com/office/drawing/2014/main" id="{90E1C9DD-5168-4650-B35E-161C223EE7C5}"/>
              </a:ext>
            </a:extLst>
          </p:cNvPr>
          <p:cNvSpPr>
            <a:spLocks noChangeArrowheads="1"/>
          </p:cNvSpPr>
          <p:nvPr/>
        </p:nvSpPr>
        <p:spPr bwMode="auto">
          <a:xfrm>
            <a:off x="1820333" y="3694289"/>
            <a:ext cx="7220656" cy="100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983" b="1" i="1">
                <a:latin typeface="Trebuchet MS" panose="020B0603020202020204" pitchFamily="34" charset="0"/>
              </a:rPr>
              <a:t>Example</a:t>
            </a:r>
            <a:r>
              <a:rPr lang="en-US" altLang="en-US" sz="1983" b="1">
                <a:latin typeface="Trebuchet MS" panose="020B0603020202020204" pitchFamily="34" charset="0"/>
              </a:rPr>
              <a:t> </a:t>
            </a:r>
          </a:p>
          <a:p>
            <a:pPr eaLnBrk="1" hangingPunct="1">
              <a:spcBef>
                <a:spcPct val="0"/>
              </a:spcBef>
              <a:buFontTx/>
              <a:buNone/>
            </a:pPr>
            <a:r>
              <a:rPr lang="en-US" altLang="en-US" sz="1983">
                <a:latin typeface="Arial" panose="020B0604020202020204" pitchFamily="34" charset="0"/>
              </a:rPr>
              <a:t>	</a:t>
            </a:r>
          </a:p>
          <a:p>
            <a:pPr eaLnBrk="1" hangingPunct="1">
              <a:spcBef>
                <a:spcPct val="0"/>
              </a:spcBef>
              <a:buFontTx/>
              <a:buNone/>
            </a:pPr>
            <a:r>
              <a:rPr lang="en-US" altLang="en-US" sz="1983">
                <a:latin typeface="Arial" panose="020B0604020202020204" pitchFamily="34" charset="0"/>
              </a:rPr>
              <a:t>	</a:t>
            </a:r>
            <a:r>
              <a:rPr lang="en-US" altLang="en-US" sz="1983" b="1">
                <a:latin typeface="Arial" panose="020B0604020202020204" pitchFamily="34" charset="0"/>
              </a:rPr>
              <a:t>Add d, s1, s2                      ; d =s1+s2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F061-0006-41AD-9A34-669751A2D4FD}"/>
              </a:ext>
            </a:extLst>
          </p:cNvPr>
          <p:cNvSpPr>
            <a:spLocks noGrp="1"/>
          </p:cNvSpPr>
          <p:nvPr>
            <p:ph type="title"/>
          </p:nvPr>
        </p:nvSpPr>
        <p:spPr>
          <a:xfrm>
            <a:off x="1057148" y="269819"/>
            <a:ext cx="8970072" cy="556623"/>
          </a:xfrm>
        </p:spPr>
        <p:txBody>
          <a:bodyPr/>
          <a:lstStyle/>
          <a:p>
            <a:r>
              <a:rPr lang="en-US" dirty="0"/>
              <a:t>Von Neumann vs Harvard Architecture</a:t>
            </a:r>
          </a:p>
        </p:txBody>
      </p:sp>
      <p:sp>
        <p:nvSpPr>
          <p:cNvPr id="4" name="Slide Number Placeholder 3">
            <a:extLst>
              <a:ext uri="{FF2B5EF4-FFF2-40B4-BE49-F238E27FC236}">
                <a16:creationId xmlns:a16="http://schemas.microsoft.com/office/drawing/2014/main" id="{B3DC2F99-3B5D-4F67-8488-9E50D58E0F5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pic>
        <p:nvPicPr>
          <p:cNvPr id="6" name="Picture 5">
            <a:extLst>
              <a:ext uri="{FF2B5EF4-FFF2-40B4-BE49-F238E27FC236}">
                <a16:creationId xmlns:a16="http://schemas.microsoft.com/office/drawing/2014/main" id="{7565EA0C-DE9E-4828-A4C7-BF29226C60FD}"/>
              </a:ext>
            </a:extLst>
          </p:cNvPr>
          <p:cNvPicPr>
            <a:picLocks noChangeAspect="1"/>
          </p:cNvPicPr>
          <p:nvPr/>
        </p:nvPicPr>
        <p:blipFill>
          <a:blip r:embed="rId2"/>
          <a:stretch>
            <a:fillRect/>
          </a:stretch>
        </p:blipFill>
        <p:spPr>
          <a:xfrm>
            <a:off x="594172" y="1091382"/>
            <a:ext cx="9433048" cy="5591991"/>
          </a:xfrm>
          <a:prstGeom prst="rect">
            <a:avLst/>
          </a:prstGeom>
        </p:spPr>
      </p:pic>
    </p:spTree>
    <p:extLst>
      <p:ext uri="{BB962C8B-B14F-4D97-AF65-F5344CB8AC3E}">
        <p14:creationId xmlns:p14="http://schemas.microsoft.com/office/powerpoint/2010/main" val="3861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8" y="1401988"/>
            <a:ext cx="8958138" cy="1667375"/>
          </a:xfrm>
        </p:spPr>
        <p:txBody>
          <a:bodyPr/>
          <a:lstStyle/>
          <a:p>
            <a:pPr marL="0" indent="0">
              <a:buNone/>
            </a:pPr>
            <a:r>
              <a:rPr lang="en-US" dirty="0"/>
              <a:t>The Cortex-M3 and Cortex-M4 are processors designed by ARM. The Cortex-M3 processor was the first of the Cortex generation of processors, released by ARM in 2005 (silicon products released in 2006). The Cortex-M4 processor was released in 2010 (released products also in 2010).</a:t>
            </a:r>
          </a:p>
          <a:p>
            <a:pPr marL="0" indent="0">
              <a:buNone/>
            </a:pPr>
            <a:r>
              <a:rPr lang="en-US" dirty="0"/>
              <a:t>The Cortex-M3 and Cortex-M4 processors use a 32-bit architecture. </a:t>
            </a:r>
          </a:p>
          <a:p>
            <a:pPr marL="0" indent="0">
              <a:buNone/>
            </a:pPr>
            <a:r>
              <a:rPr lang="en-US" dirty="0">
                <a:solidFill>
                  <a:srgbClr val="FF0000"/>
                </a:solidFill>
              </a:rPr>
              <a:t>Internal registers in the register bank, the data path, and the bus interfaces are all 32 bits wide</a:t>
            </a:r>
            <a:r>
              <a:rPr lang="en-US" dirty="0"/>
              <a:t>. The Instruction Set Architecture (ISA) in the Cortex-M processors is called the Thumb ISA and is based on </a:t>
            </a:r>
            <a:r>
              <a:rPr lang="en-US" dirty="0">
                <a:solidFill>
                  <a:srgbClr val="FF0000"/>
                </a:solidFill>
              </a:rPr>
              <a:t>Thumb-2 Technology </a:t>
            </a:r>
            <a:r>
              <a:rPr lang="en-US" dirty="0"/>
              <a:t>which supports a mixture of </a:t>
            </a:r>
            <a:r>
              <a:rPr lang="en-US" dirty="0">
                <a:solidFill>
                  <a:srgbClr val="FF0000"/>
                </a:solidFill>
              </a:rPr>
              <a:t>16-bit and 32-bit instructions</a:t>
            </a:r>
            <a:r>
              <a:rPr lang="en-US" dirty="0"/>
              <a: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8" y="1206502"/>
            <a:ext cx="170816"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90"/>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a:t>
            </a:r>
            <a:r>
              <a:rPr lang="en-US" sz="2000" spc="0" dirty="0">
                <a:latin typeface="Arial"/>
                <a:cs typeface="Arial"/>
              </a:rPr>
              <a:t> </a:t>
            </a:r>
            <a:r>
              <a:rPr sz="2000" spc="0" dirty="0">
                <a:latin typeface="Arial"/>
                <a:cs typeface="Arial"/>
              </a:rPr>
              <a:t>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8" y="4635502"/>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8" y="5778501"/>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3"/>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9" y="1191260"/>
            <a:ext cx="7767955" cy="4509770"/>
          </a:xfrm>
          <a:prstGeom prst="rect">
            <a:avLst/>
          </a:prstGeom>
        </p:spPr>
        <p:txBody>
          <a:bodyPr vert="horz" wrap="square" lIns="0" tIns="0" rIns="0" bIns="0" rtlCol="0">
            <a:noAutofit/>
          </a:bodyPr>
          <a:lstStyle/>
          <a:p>
            <a:pPr marL="12700" marR="5781040">
              <a:lnSpc>
                <a:spcPct val="145000"/>
              </a:lnSpc>
            </a:pPr>
            <a:r>
              <a:rPr sz="1600" spc="-15" dirty="0">
                <a:solidFill>
                  <a:srgbClr val="FF0000"/>
                </a:solidFill>
                <a:latin typeface="Arial"/>
                <a:cs typeface="Arial"/>
              </a:rPr>
              <a:t>ARM</a:t>
            </a:r>
            <a:r>
              <a:rPr sz="1600" spc="-5" dirty="0">
                <a:solidFill>
                  <a:srgbClr val="FF0000"/>
                </a:solidFill>
                <a:latin typeface="Arial"/>
                <a:cs typeface="Arial"/>
              </a:rPr>
              <a:t>v</a:t>
            </a:r>
            <a:r>
              <a:rPr sz="1600" spc="-15" dirty="0">
                <a:solidFill>
                  <a:srgbClr val="FF0000"/>
                </a:solidFill>
                <a:latin typeface="Arial"/>
                <a:cs typeface="Arial"/>
              </a:rPr>
              <a:t>7M</a:t>
            </a:r>
            <a:r>
              <a:rPr sz="1600" spc="-10" dirty="0">
                <a:solidFill>
                  <a:srgbClr val="FF0000"/>
                </a:solidFill>
                <a:latin typeface="Arial"/>
                <a:cs typeface="Arial"/>
              </a:rPr>
              <a:t> </a:t>
            </a:r>
            <a:r>
              <a:rPr sz="1600" spc="-15" dirty="0">
                <a:solidFill>
                  <a:srgbClr val="FF0000"/>
                </a:solidFill>
                <a:latin typeface="Arial"/>
                <a:cs typeface="Arial"/>
              </a:rPr>
              <a:t>Ar</a:t>
            </a:r>
            <a:r>
              <a:rPr sz="1600" spc="-5" dirty="0">
                <a:solidFill>
                  <a:srgbClr val="FF0000"/>
                </a:solidFill>
                <a:latin typeface="Arial"/>
                <a:cs typeface="Arial"/>
              </a:rPr>
              <a:t>c</a:t>
            </a:r>
            <a:r>
              <a:rPr sz="1600" spc="-10" dirty="0">
                <a:solidFill>
                  <a:srgbClr val="FF0000"/>
                </a:solidFill>
                <a:latin typeface="Arial"/>
                <a:cs typeface="Arial"/>
              </a:rPr>
              <a:t>h</a:t>
            </a:r>
            <a:r>
              <a:rPr sz="1600" spc="0" dirty="0">
                <a:solidFill>
                  <a:srgbClr val="FF0000"/>
                </a:solidFill>
                <a:latin typeface="Arial"/>
                <a:cs typeface="Arial"/>
              </a:rPr>
              <a:t>i</a:t>
            </a:r>
            <a:r>
              <a:rPr sz="1600" spc="-10" dirty="0">
                <a:solidFill>
                  <a:srgbClr val="FF0000"/>
                </a:solidFill>
                <a:latin typeface="Arial"/>
                <a:cs typeface="Arial"/>
              </a:rPr>
              <a:t>te</a:t>
            </a:r>
            <a:r>
              <a:rPr sz="1600" spc="-5" dirty="0">
                <a:solidFill>
                  <a:srgbClr val="FF0000"/>
                </a:solidFill>
                <a:latin typeface="Arial"/>
                <a:cs typeface="Arial"/>
              </a:rPr>
              <a:t>c</a:t>
            </a:r>
            <a:r>
              <a:rPr sz="1600" spc="-10" dirty="0">
                <a:solidFill>
                  <a:srgbClr val="FF0000"/>
                </a:solidFill>
                <a:latin typeface="Arial"/>
                <a:cs typeface="Arial"/>
              </a:rPr>
              <a:t>tu</a:t>
            </a:r>
            <a:r>
              <a:rPr sz="1600" spc="-15" dirty="0">
                <a:solidFill>
                  <a:srgbClr val="FF0000"/>
                </a:solidFill>
                <a:latin typeface="Arial"/>
                <a:cs typeface="Arial"/>
              </a:rPr>
              <a:t>r</a:t>
            </a:r>
            <a:r>
              <a:rPr sz="1600" spc="-10" dirty="0">
                <a:solidFill>
                  <a:srgbClr val="FF0000"/>
                </a:solidFill>
                <a:latin typeface="Arial"/>
                <a:cs typeface="Arial"/>
              </a:rPr>
              <a:t>e</a:t>
            </a:r>
            <a:r>
              <a:rPr sz="1600" spc="-10" dirty="0">
                <a:latin typeface="Arial"/>
                <a:cs typeface="Arial"/>
              </a:rPr>
              <a:t>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solidFill>
                  <a:srgbClr val="FF0000"/>
                </a:solidFill>
                <a:latin typeface="Arial"/>
                <a:cs typeface="Arial"/>
              </a:rPr>
              <a:t>T</a:t>
            </a:r>
            <a:r>
              <a:rPr sz="1600" spc="-10" dirty="0">
                <a:solidFill>
                  <a:srgbClr val="FF0000"/>
                </a:solidFill>
                <a:latin typeface="Arial"/>
                <a:cs typeface="Arial"/>
              </a:rPr>
              <a:t>humb</a:t>
            </a:r>
            <a:r>
              <a:rPr sz="1600" spc="-15" dirty="0">
                <a:solidFill>
                  <a:srgbClr val="FF0000"/>
                </a:solidFill>
                <a:latin typeface="Arial"/>
                <a:cs typeface="Arial"/>
              </a:rPr>
              <a:t>-</a:t>
            </a:r>
            <a:r>
              <a:rPr sz="1600" spc="-10" dirty="0">
                <a:solidFill>
                  <a:srgbClr val="FF0000"/>
                </a:solidFill>
                <a:latin typeface="Arial"/>
                <a:cs typeface="Arial"/>
              </a:rPr>
              <a:t>2</a:t>
            </a:r>
            <a:r>
              <a:rPr sz="1600" spc="10" dirty="0">
                <a:solidFill>
                  <a:srgbClr val="FF0000"/>
                </a:solidFill>
                <a:latin typeface="Arial"/>
                <a:cs typeface="Arial"/>
              </a:rPr>
              <a:t> </a:t>
            </a:r>
            <a:r>
              <a:rPr sz="1600" spc="-10" dirty="0">
                <a:solidFill>
                  <a:srgbClr val="FF0000"/>
                </a:solidFill>
                <a:latin typeface="Arial"/>
                <a:cs typeface="Arial"/>
              </a:rPr>
              <a:t>p</a:t>
            </a:r>
            <a:r>
              <a:rPr sz="1600" spc="-15" dirty="0">
                <a:solidFill>
                  <a:srgbClr val="FF0000"/>
                </a:solidFill>
                <a:latin typeface="Arial"/>
                <a:cs typeface="Arial"/>
              </a:rPr>
              <a:t>r</a:t>
            </a:r>
            <a:r>
              <a:rPr sz="1600" spc="-10" dirty="0">
                <a:solidFill>
                  <a:srgbClr val="FF0000"/>
                </a:solidFill>
                <a:latin typeface="Arial"/>
                <a:cs typeface="Arial"/>
              </a:rPr>
              <a:t>o</a:t>
            </a:r>
            <a:r>
              <a:rPr sz="1600" spc="-5" dirty="0">
                <a:solidFill>
                  <a:srgbClr val="FF0000"/>
                </a:solidFill>
                <a:latin typeface="Arial"/>
                <a:cs typeface="Arial"/>
              </a:rPr>
              <a:t>c</a:t>
            </a:r>
            <a:r>
              <a:rPr sz="1600" spc="-10" dirty="0">
                <a:solidFill>
                  <a:srgbClr val="FF0000"/>
                </a:solidFill>
                <a:latin typeface="Arial"/>
                <a:cs typeface="Arial"/>
              </a:rPr>
              <a:t>e</a:t>
            </a:r>
            <a:r>
              <a:rPr sz="1600" spc="-5" dirty="0">
                <a:solidFill>
                  <a:srgbClr val="FF0000"/>
                </a:solidFill>
                <a:latin typeface="Arial"/>
                <a:cs typeface="Arial"/>
              </a:rPr>
              <a:t>ss</a:t>
            </a:r>
            <a:r>
              <a:rPr sz="1600" spc="0" dirty="0">
                <a:solidFill>
                  <a:srgbClr val="FF0000"/>
                </a:solidFill>
                <a:latin typeface="Arial"/>
                <a:cs typeface="Arial"/>
              </a:rPr>
              <a:t>i</a:t>
            </a:r>
            <a:r>
              <a:rPr sz="1600" spc="-10" dirty="0">
                <a:solidFill>
                  <a:srgbClr val="FF0000"/>
                </a:solidFill>
                <a:latin typeface="Arial"/>
                <a:cs typeface="Arial"/>
              </a:rPr>
              <a:t>ng</a:t>
            </a:r>
            <a:r>
              <a:rPr sz="1600" spc="-15" dirty="0">
                <a:solidFill>
                  <a:srgbClr val="FF0000"/>
                </a:solidFill>
                <a:latin typeface="Arial"/>
                <a:cs typeface="Arial"/>
              </a:rPr>
              <a:t> </a:t>
            </a:r>
            <a:r>
              <a:rPr sz="1600" spc="-5" dirty="0">
                <a:solidFill>
                  <a:srgbClr val="FF0000"/>
                </a:solidFill>
                <a:latin typeface="Arial"/>
                <a:cs typeface="Arial"/>
              </a:rPr>
              <a:t>c</a:t>
            </a:r>
            <a:r>
              <a:rPr sz="1600" spc="-10" dirty="0">
                <a:solidFill>
                  <a:srgbClr val="FF0000"/>
                </a:solidFill>
                <a:latin typeface="Arial"/>
                <a:cs typeface="Arial"/>
              </a:rPr>
              <a:t>o</a:t>
            </a:r>
            <a:r>
              <a:rPr sz="1600" spc="-15" dirty="0">
                <a:solidFill>
                  <a:srgbClr val="FF0000"/>
                </a:solidFill>
                <a:latin typeface="Arial"/>
                <a:cs typeface="Arial"/>
              </a:rPr>
              <a:t>r</a:t>
            </a:r>
            <a:r>
              <a:rPr sz="1600" spc="-10" dirty="0">
                <a:solidFill>
                  <a:srgbClr val="FF0000"/>
                </a:solidFill>
                <a:latin typeface="Arial"/>
                <a:cs typeface="Arial"/>
              </a:rPr>
              <a:t>e</a:t>
            </a:r>
            <a:endParaRPr sz="1600" dirty="0">
              <a:solidFill>
                <a:srgbClr val="FF0000"/>
              </a:solidFill>
              <a:latin typeface="Arial"/>
              <a:cs typeface="Arial"/>
            </a:endParaRPr>
          </a:p>
        </p:txBody>
      </p:sp>
      <p:sp>
        <p:nvSpPr>
          <p:cNvPr id="4" name="object 4"/>
          <p:cNvSpPr txBox="1"/>
          <p:nvPr/>
        </p:nvSpPr>
        <p:spPr>
          <a:xfrm>
            <a:off x="1590549" y="5750054"/>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5"/>
            <a:ext cx="3940809"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a:t>
            </a:r>
            <a:r>
              <a:rPr sz="1200" spc="0" dirty="0">
                <a:solidFill>
                  <a:srgbClr val="FF0000"/>
                </a:solidFill>
                <a:latin typeface="Arial"/>
                <a:cs typeface="Arial"/>
              </a:rPr>
              <a:t>16</a:t>
            </a:r>
            <a:r>
              <a:rPr sz="1200" spc="-20" dirty="0">
                <a:solidFill>
                  <a:srgbClr val="FF0000"/>
                </a:solidFill>
                <a:latin typeface="Arial"/>
                <a:cs typeface="Arial"/>
              </a:rPr>
              <a:t> </a:t>
            </a:r>
            <a:r>
              <a:rPr sz="1200" spc="0" dirty="0">
                <a:solidFill>
                  <a:srgbClr val="FF0000"/>
                </a:solidFill>
                <a:latin typeface="Arial"/>
                <a:cs typeface="Arial"/>
              </a:rPr>
              <a:t>and</a:t>
            </a:r>
            <a:r>
              <a:rPr sz="1200" spc="-20" dirty="0">
                <a:solidFill>
                  <a:srgbClr val="FF0000"/>
                </a:solidFill>
                <a:latin typeface="Arial"/>
                <a:cs typeface="Arial"/>
              </a:rPr>
              <a:t> </a:t>
            </a:r>
            <a:r>
              <a:rPr sz="1200" spc="0" dirty="0">
                <a:solidFill>
                  <a:srgbClr val="FF0000"/>
                </a:solidFill>
                <a:latin typeface="Arial"/>
                <a:cs typeface="Arial"/>
              </a:rPr>
              <a:t>32</a:t>
            </a:r>
            <a:r>
              <a:rPr sz="1200" spc="-5" dirty="0">
                <a:solidFill>
                  <a:srgbClr val="FF0000"/>
                </a:solidFill>
                <a:latin typeface="Arial"/>
                <a:cs typeface="Arial"/>
              </a:rPr>
              <a:t> </a:t>
            </a:r>
            <a:r>
              <a:rPr sz="1200" spc="0" dirty="0">
                <a:solidFill>
                  <a:srgbClr val="FF0000"/>
                </a:solidFill>
                <a:latin typeface="Arial"/>
                <a:cs typeface="Arial"/>
              </a:rPr>
              <a:t>b</a:t>
            </a:r>
            <a:r>
              <a:rPr sz="1200" spc="-5" dirty="0">
                <a:solidFill>
                  <a:srgbClr val="FF0000"/>
                </a:solidFill>
                <a:latin typeface="Arial"/>
                <a:cs typeface="Arial"/>
              </a:rPr>
              <a:t>i</a:t>
            </a:r>
            <a:r>
              <a:rPr sz="1200" spc="0" dirty="0">
                <a:solidFill>
                  <a:srgbClr val="FF0000"/>
                </a:solidFill>
                <a:latin typeface="Arial"/>
                <a:cs typeface="Arial"/>
              </a:rPr>
              <a:t>t</a:t>
            </a:r>
            <a:r>
              <a:rPr sz="1200" spc="-10" dirty="0">
                <a:solidFill>
                  <a:srgbClr val="FF0000"/>
                </a:solidFill>
                <a:latin typeface="Arial"/>
                <a:cs typeface="Arial"/>
              </a:rPr>
              <a:t> </a:t>
            </a:r>
            <a:r>
              <a:rPr sz="1200" spc="-5" dirty="0">
                <a:solidFill>
                  <a:srgbClr val="FF0000"/>
                </a:solidFill>
                <a:latin typeface="Arial"/>
                <a:cs typeface="Arial"/>
              </a:rPr>
              <a:t>i</a:t>
            </a:r>
            <a:r>
              <a:rPr sz="1200" spc="0" dirty="0">
                <a:solidFill>
                  <a:srgbClr val="FF0000"/>
                </a:solidFill>
                <a:latin typeface="Arial"/>
                <a:cs typeface="Arial"/>
              </a:rPr>
              <a:t>nst</a:t>
            </a:r>
            <a:r>
              <a:rPr sz="1200" spc="-5" dirty="0">
                <a:solidFill>
                  <a:srgbClr val="FF0000"/>
                </a:solidFill>
                <a:latin typeface="Arial"/>
                <a:cs typeface="Arial"/>
              </a:rPr>
              <a:t>r</a:t>
            </a:r>
            <a:r>
              <a:rPr sz="1200" spc="0" dirty="0">
                <a:solidFill>
                  <a:srgbClr val="FF0000"/>
                </a:solidFill>
                <a:latin typeface="Arial"/>
                <a:cs typeface="Arial"/>
              </a:rPr>
              <a:t>uct</a:t>
            </a:r>
            <a:r>
              <a:rPr sz="1200" spc="-5" dirty="0">
                <a:solidFill>
                  <a:srgbClr val="FF0000"/>
                </a:solidFill>
                <a:latin typeface="Arial"/>
                <a:cs typeface="Arial"/>
              </a:rPr>
              <a:t>i</a:t>
            </a:r>
            <a:r>
              <a:rPr sz="1200" spc="0" dirty="0">
                <a:solidFill>
                  <a:srgbClr val="FF0000"/>
                </a:solidFill>
                <a:latin typeface="Arial"/>
                <a:cs typeface="Arial"/>
              </a:rPr>
              <a:t>ons</a:t>
            </a:r>
            <a:r>
              <a:rPr sz="1200" spc="-35" dirty="0">
                <a:solidFill>
                  <a:srgbClr val="FF0000"/>
                </a:solidFill>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1" y="490730"/>
            <a:ext cx="9865097"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2"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8" y="1329980"/>
            <a:ext cx="8958138" cy="1667375"/>
          </a:xfrm>
        </p:spPr>
        <p:txBody>
          <a:bodyPr/>
          <a:lstStyle/>
          <a:p>
            <a:r>
              <a:rPr lang="en-US" dirty="0"/>
              <a:t>Low Power</a:t>
            </a:r>
          </a:p>
          <a:p>
            <a:pPr marL="457200" lvl="1" indent="0">
              <a:buNone/>
            </a:pPr>
            <a:r>
              <a:rPr lang="en-US" dirty="0"/>
              <a:t>Currently, many Cortex-M microcontrollers have power consumption of less than 200 mA/MHz, with some of them well under 100 mA</a:t>
            </a:r>
            <a:r>
              <a:rPr lang="en-US"/>
              <a:t>/MHz. </a:t>
            </a:r>
            <a:r>
              <a:rPr lang="en-US" dirty="0"/>
              <a:t>In addition, the Cortex-M processors also include support for sleep mode features and can be used with various advanced ultra-low power </a:t>
            </a:r>
            <a:r>
              <a:rPr lang="en-US"/>
              <a:t>design technologies.</a:t>
            </a:r>
            <a:endParaRPr lang="en-US" dirty="0"/>
          </a:p>
          <a:p>
            <a:r>
              <a:rPr lang="en-US" dirty="0"/>
              <a:t>Performance</a:t>
            </a:r>
          </a:p>
          <a:p>
            <a:pPr marL="457200" lvl="1" indent="0">
              <a:buNone/>
            </a:pPr>
            <a:r>
              <a:rPr lang="en-US" dirty="0"/>
              <a:t>The Cortex-M3 and Cortex-M4 processors can deliver over 3 </a:t>
            </a:r>
            <a:r>
              <a:rPr lang="en-US" dirty="0" err="1"/>
              <a:t>CoreMark</a:t>
            </a:r>
            <a:r>
              <a:rPr lang="en-US" dirty="0"/>
              <a:t>/MHz </a:t>
            </a:r>
            <a:r>
              <a:rPr lang="en-US"/>
              <a:t>&amp; 1.25 </a:t>
            </a:r>
            <a:r>
              <a:rPr lang="en-US" dirty="0"/>
              <a:t>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9" y="537891"/>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sp>
        <p:nvSpPr>
          <p:cNvPr id="5" name="TextBox 4"/>
          <p:cNvSpPr txBox="1"/>
          <p:nvPr/>
        </p:nvSpPr>
        <p:spPr>
          <a:xfrm>
            <a:off x="810197"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32" y="1257971"/>
            <a:ext cx="8958138"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7" y="1185964"/>
            <a:ext cx="10369149"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32" y="1329980"/>
            <a:ext cx="8958138" cy="1667375"/>
          </a:xfrm>
        </p:spPr>
        <p:txBody>
          <a:bodyPr/>
          <a:lstStyle/>
          <a:p>
            <a:r>
              <a:rPr lang="en-US" dirty="0"/>
              <a:t>Development suites</a:t>
            </a:r>
          </a:p>
          <a:p>
            <a:pPr lvl="1"/>
            <a:r>
              <a:rPr lang="en-US" dirty="0"/>
              <a:t>STM32CubeIDE</a:t>
            </a:r>
          </a:p>
          <a:p>
            <a:r>
              <a:rPr lang="en-US" dirty="0"/>
              <a:t>Development Board</a:t>
            </a:r>
          </a:p>
          <a:p>
            <a:pPr lvl="1"/>
            <a:r>
              <a:rPr lang="en-US" dirty="0"/>
              <a:t>STM32F4 Discovery Board- IoT</a:t>
            </a:r>
          </a:p>
          <a:p>
            <a:r>
              <a:rPr lang="en-US" dirty="0"/>
              <a:t>Real Time Variable Viewer</a:t>
            </a:r>
          </a:p>
          <a:p>
            <a:pPr lvl="1"/>
            <a:r>
              <a:rPr lang="en-US" dirty="0"/>
              <a:t>STM32CUBE Monitor</a:t>
            </a:r>
          </a:p>
          <a:p>
            <a:r>
              <a:rPr lang="en-US" dirty="0"/>
              <a:t>Debug Adaptor</a:t>
            </a:r>
          </a:p>
          <a:p>
            <a:pPr lvl="1"/>
            <a:r>
              <a:rPr lang="en-US" dirty="0"/>
              <a:t>STLinkv2 -IoT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5" name="Group 4"/>
          <p:cNvGrpSpPr/>
          <p:nvPr/>
        </p:nvGrpSpPr>
        <p:grpSpPr>
          <a:xfrm>
            <a:off x="1317656" y="1676400"/>
            <a:ext cx="8458200" cy="4648200"/>
            <a:chOff x="381000" y="1676400"/>
            <a:chExt cx="8458200" cy="4648200"/>
          </a:xfrm>
        </p:grpSpPr>
        <p:sp>
          <p:nvSpPr>
            <p:cNvPr id="6" name="Rectangle 5"/>
            <p:cNvSpPr/>
            <p:nvPr/>
          </p:nvSpPr>
          <p:spPr>
            <a:xfrm>
              <a:off x="457200" y="1676400"/>
              <a:ext cx="1905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microcontroller </a:t>
              </a:r>
              <a:r>
                <a:rPr lang="en-US"/>
                <a:t>in STM32CUBE IDE</a:t>
              </a:r>
              <a:endParaRPr lang="en-US" dirty="0"/>
            </a:p>
          </p:txBody>
        </p:sp>
        <p:sp>
          <p:nvSpPr>
            <p:cNvPr id="7" name="Rectangle 6"/>
            <p:cNvSpPr/>
            <p:nvPr/>
          </p:nvSpPr>
          <p:spPr>
            <a:xfrm>
              <a:off x="3124200" y="1676400"/>
              <a:ext cx="1316182"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Select peripherals</a:t>
              </a:r>
            </a:p>
          </p:txBody>
        </p:sp>
        <p:sp>
          <p:nvSpPr>
            <p:cNvPr id="8" name="Rectangle 7"/>
            <p:cNvSpPr/>
            <p:nvPr/>
          </p:nvSpPr>
          <p:spPr>
            <a:xfrm>
              <a:off x="4876800" y="16764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Configure setting</a:t>
              </a:r>
            </a:p>
          </p:txBody>
        </p:sp>
        <p:sp>
          <p:nvSpPr>
            <p:cNvPr id="9" name="Rectangle 8"/>
            <p:cNvSpPr/>
            <p:nvPr/>
          </p:nvSpPr>
          <p:spPr>
            <a:xfrm>
              <a:off x="6781800" y="1676400"/>
              <a:ext cx="20574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debug option and clock configuration</a:t>
              </a:r>
            </a:p>
          </p:txBody>
        </p:sp>
        <p:sp>
          <p:nvSpPr>
            <p:cNvPr id="10" name="Rectangle 9"/>
            <p:cNvSpPr/>
            <p:nvPr/>
          </p:nvSpPr>
          <p:spPr>
            <a:xfrm>
              <a:off x="3429000" y="5410200"/>
              <a:ext cx="25146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Flash the code to microcontroller or debug the code</a:t>
              </a:r>
            </a:p>
          </p:txBody>
        </p:sp>
        <p:sp>
          <p:nvSpPr>
            <p:cNvPr id="11" name="Rectangle 10"/>
            <p:cNvSpPr/>
            <p:nvPr/>
          </p:nvSpPr>
          <p:spPr>
            <a:xfrm>
              <a:off x="5029200" y="3429000"/>
              <a:ext cx="121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Generate template code</a:t>
              </a:r>
            </a:p>
          </p:txBody>
        </p:sp>
        <p:sp>
          <p:nvSpPr>
            <p:cNvPr id="12" name="Rectangle 11"/>
            <p:cNvSpPr/>
            <p:nvPr/>
          </p:nvSpPr>
          <p:spPr>
            <a:xfrm>
              <a:off x="3810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Modify your </a:t>
              </a:r>
              <a:r>
                <a:rPr lang="en-US" dirty="0" err="1"/>
                <a:t>main.c</a:t>
              </a:r>
              <a:r>
                <a:rPr lang="en-US" dirty="0"/>
                <a:t> file in </a:t>
              </a:r>
              <a:r>
                <a:rPr lang="en-US" dirty="0" err="1"/>
                <a:t>src</a:t>
              </a:r>
              <a:r>
                <a:rPr lang="en-US" dirty="0"/>
                <a:t> folder</a:t>
              </a:r>
            </a:p>
          </p:txBody>
        </p:sp>
        <p:sp>
          <p:nvSpPr>
            <p:cNvPr id="13" name="Rectangle 12"/>
            <p:cNvSpPr/>
            <p:nvPr/>
          </p:nvSpPr>
          <p:spPr>
            <a:xfrm>
              <a:off x="685800" y="54102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Compile and build the code</a:t>
              </a:r>
            </a:p>
          </p:txBody>
        </p:sp>
        <p:sp>
          <p:nvSpPr>
            <p:cNvPr id="14" name="Rectangle 13"/>
            <p:cNvSpPr/>
            <p:nvPr/>
          </p:nvSpPr>
          <p:spPr>
            <a:xfrm>
              <a:off x="6934200" y="5410200"/>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a:t>
              </a:r>
            </a:p>
          </p:txBody>
        </p:sp>
        <p:sp>
          <p:nvSpPr>
            <p:cNvPr id="15" name="Rectangle 14"/>
            <p:cNvSpPr/>
            <p:nvPr/>
          </p:nvSpPr>
          <p:spPr>
            <a:xfrm>
              <a:off x="2743200" y="3429000"/>
              <a:ext cx="1676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template code using IDE</a:t>
              </a:r>
            </a:p>
          </p:txBody>
        </p:sp>
        <p:sp>
          <p:nvSpPr>
            <p:cNvPr id="16" name="Rectangle 15"/>
            <p:cNvSpPr/>
            <p:nvPr/>
          </p:nvSpPr>
          <p:spPr>
            <a:xfrm>
              <a:off x="7010400" y="3429000"/>
              <a:ext cx="1600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Set IDE</a:t>
              </a:r>
            </a:p>
            <a:p>
              <a:pPr algn="ctr"/>
              <a:r>
                <a:rPr lang="en-US" dirty="0"/>
                <a:t>(STM32CUBE IDE)</a:t>
              </a:r>
            </a:p>
          </p:txBody>
        </p:sp>
        <p:cxnSp>
          <p:nvCxnSpPr>
            <p:cNvPr id="17" name="Straight Arrow Connector 16"/>
            <p:cNvCxnSpPr/>
            <p:nvPr/>
          </p:nvCxnSpPr>
          <p:spPr>
            <a:xfrm flipH="1">
              <a:off x="4440382" y="4003964"/>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2"/>
            </p:cNvCxnSpPr>
            <p:nvPr/>
          </p:nvCxnSpPr>
          <p:spPr>
            <a:xfrm>
              <a:off x="1219200" y="43434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2" idx="3"/>
            </p:cNvCxnSpPr>
            <p:nvPr/>
          </p:nvCxnSpPr>
          <p:spPr>
            <a:xfrm flipH="1">
              <a:off x="2057400" y="38862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0" idx="1"/>
            </p:cNvCxnSpPr>
            <p:nvPr/>
          </p:nvCxnSpPr>
          <p:spPr>
            <a:xfrm>
              <a:off x="2362200" y="5867400"/>
              <a:ext cx="106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14" idx="1"/>
            </p:cNvCxnSpPr>
            <p:nvPr/>
          </p:nvCxnSpPr>
          <p:spPr>
            <a:xfrm>
              <a:off x="5943600" y="58674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2362200" y="2133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a:off x="4440382" y="2133600"/>
              <a:ext cx="4364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7810500" y="26670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1"/>
              <a:endCxn id="11" idx="3"/>
            </p:cNvCxnSpPr>
            <p:nvPr/>
          </p:nvCxnSpPr>
          <p:spPr>
            <a:xfrm flipH="1">
              <a:off x="6248400" y="38862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9" idx="1"/>
            </p:cNvCxnSpPr>
            <p:nvPr/>
          </p:nvCxnSpPr>
          <p:spPr>
            <a:xfrm>
              <a:off x="6096000" y="2133600"/>
              <a:ext cx="685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30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80"/>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802" y="1536701"/>
            <a:ext cx="7717802"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7" y="1314451"/>
            <a:ext cx="7080688"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8" y="-23910"/>
            <a:ext cx="5483701" cy="6684021"/>
          </a:xfrm>
          <a:prstGeom prst="rect">
            <a:avLst/>
          </a:prstGeom>
        </p:spPr>
      </p:pic>
      <p:sp>
        <p:nvSpPr>
          <p:cNvPr id="2" name="Title 1"/>
          <p:cNvSpPr>
            <a:spLocks noGrp="1"/>
          </p:cNvSpPr>
          <p:nvPr>
            <p:ph type="title"/>
          </p:nvPr>
        </p:nvSpPr>
        <p:spPr>
          <a:xfrm>
            <a:off x="594174" y="302717"/>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
        <p:nvSpPr>
          <p:cNvPr id="6" name="TextBox 5"/>
          <p:cNvSpPr txBox="1"/>
          <p:nvPr/>
        </p:nvSpPr>
        <p:spPr>
          <a:xfrm>
            <a:off x="196216" y="1065499"/>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52" y="1485901"/>
            <a:ext cx="5077502"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8" y="1260673"/>
            <a:ext cx="5636025"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5"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32" y="1401988"/>
            <a:ext cx="8958138" cy="1667375"/>
          </a:xfrm>
        </p:spPr>
        <p:txBody>
          <a:bodyPr/>
          <a:lstStyle/>
          <a:p>
            <a:r>
              <a:rPr lang="en-US" dirty="0"/>
              <a:t>All the ARM Cortex-M processors are 32-bit RISC (Reduced Instruction Set Computing</a:t>
            </a:r>
            <a:r>
              <a:rPr lang="en-US"/>
              <a:t>) processors. </a:t>
            </a:r>
            <a:r>
              <a:rPr lang="en-US" dirty="0"/>
              <a:t>They have:</a:t>
            </a:r>
          </a:p>
          <a:p>
            <a:r>
              <a:rPr lang="en-US" dirty="0"/>
              <a:t>32-bit registers</a:t>
            </a:r>
          </a:p>
          <a:p>
            <a:r>
              <a:rPr lang="en-US" dirty="0"/>
              <a:t>32-bit internal data path</a:t>
            </a:r>
          </a:p>
          <a:p>
            <a:r>
              <a:rPr lang="en-US" dirty="0"/>
              <a:t>32-bit bus interface</a:t>
            </a:r>
          </a:p>
          <a:p>
            <a:r>
              <a:rPr lang="en-US" dirty="0"/>
              <a:t>3 Stage Pipelining (FDE)</a:t>
            </a:r>
          </a:p>
          <a:p>
            <a:r>
              <a:rPr lang="en-US" dirty="0"/>
              <a:t>Harvard </a:t>
            </a:r>
            <a:r>
              <a:rPr lang="en-US"/>
              <a:t>Bus Arch.(Simul. Instrn. </a:t>
            </a:r>
            <a:r>
              <a:rPr lang="en-US" dirty="0"/>
              <a:t>Fetch &amp; Data Access)</a:t>
            </a:r>
          </a:p>
          <a:p>
            <a:r>
              <a:rPr lang="en-US" dirty="0"/>
              <a:t>32-bit Addressing which allow 4GB address space</a:t>
            </a:r>
          </a:p>
          <a:p>
            <a:r>
              <a:rPr lang="en-US" dirty="0"/>
              <a:t>Load and </a:t>
            </a:r>
            <a:r>
              <a:rPr lang="en-US"/>
              <a:t>Store Arch.</a:t>
            </a:r>
            <a:endParaRPr lang="en-US" dirty="0"/>
          </a:p>
          <a:p>
            <a:r>
              <a:rPr lang="en-US"/>
              <a:t>Processor Arch. </a:t>
            </a:r>
            <a:r>
              <a:rPr lang="en-US" dirty="0"/>
              <a:t>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90"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1" y="1339851"/>
            <a:ext cx="4505325" cy="3619500"/>
          </a:xfrm>
          <a:prstGeom prst="rect">
            <a:avLst/>
          </a:prstGeom>
        </p:spPr>
      </p:pic>
      <p:pic>
        <p:nvPicPr>
          <p:cNvPr id="12" name="Picture 11"/>
          <p:cNvPicPr>
            <a:picLocks noChangeAspect="1"/>
          </p:cNvPicPr>
          <p:nvPr/>
        </p:nvPicPr>
        <p:blipFill>
          <a:blip r:embed="rId3"/>
          <a:stretch>
            <a:fillRect/>
          </a:stretch>
        </p:blipFill>
        <p:spPr>
          <a:xfrm>
            <a:off x="1516790" y="2974529"/>
            <a:ext cx="4243185" cy="493819"/>
          </a:xfrm>
          <a:prstGeom prst="rect">
            <a:avLst/>
          </a:prstGeom>
        </p:spPr>
      </p:pic>
      <p:grpSp>
        <p:nvGrpSpPr>
          <p:cNvPr id="13" name="Group 12"/>
          <p:cNvGrpSpPr/>
          <p:nvPr/>
        </p:nvGrpSpPr>
        <p:grpSpPr>
          <a:xfrm>
            <a:off x="1631374" y="2212267"/>
            <a:ext cx="4114799"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2" y="3638681"/>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9" y="1240029"/>
            <a:ext cx="170816"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1" y="1283715"/>
            <a:ext cx="4907279"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8"/>
            <a:ext cx="5097779"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3" y="1332104"/>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9"/>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4"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8"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3"/>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5"/>
            <a:ext cx="1897378"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6"/>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9" y="5440808"/>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9" y="5605399"/>
            <a:ext cx="470917"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4" y="5696839"/>
            <a:ext cx="109727"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9"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9" y="5413376"/>
            <a:ext cx="160021"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8"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90" y="6067172"/>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21" y="6231763"/>
            <a:ext cx="210310"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1"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7"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6" y="1332104"/>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6" y="1527176"/>
            <a:ext cx="1673353"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40"/>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6"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0" y="2062099"/>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6" y="2158112"/>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0"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0"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3" y="2917063"/>
            <a:ext cx="260604"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9"/>
            <a:ext cx="466343"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4" y="3173095"/>
            <a:ext cx="109727"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3" y="3250820"/>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6" y="2871342"/>
            <a:ext cx="155447"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6"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8"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4"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3"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3" y="3877183"/>
            <a:ext cx="370331"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2" y="3872611"/>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1"/>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91" y="7014973"/>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2" y="1263650"/>
            <a:ext cx="10002678"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1" y="1263651"/>
            <a:ext cx="10205779"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CA17820-E14E-49CF-9D30-E45AC74EC792}"/>
              </a:ext>
            </a:extLst>
          </p:cNvPr>
          <p:cNvSpPr>
            <a:spLocks noGrp="1" noChangeArrowheads="1"/>
          </p:cNvSpPr>
          <p:nvPr>
            <p:ph type="title"/>
          </p:nvPr>
        </p:nvSpPr>
        <p:spPr/>
        <p:txBody>
          <a:bodyPr/>
          <a:lstStyle/>
          <a:p>
            <a:pPr eaLnBrk="1" hangingPunct="1"/>
            <a:r>
              <a:rPr lang="en-US" altLang="en-US"/>
              <a:t>Why ARM here ???</a:t>
            </a:r>
          </a:p>
        </p:txBody>
      </p:sp>
      <p:sp>
        <p:nvSpPr>
          <p:cNvPr id="11267" name="Rectangle 3">
            <a:extLst>
              <a:ext uri="{FF2B5EF4-FFF2-40B4-BE49-F238E27FC236}">
                <a16:creationId xmlns:a16="http://schemas.microsoft.com/office/drawing/2014/main" id="{7D0BA4B8-C703-4E33-87E3-C58E5FC6A88E}"/>
              </a:ext>
            </a:extLst>
          </p:cNvPr>
          <p:cNvSpPr>
            <a:spLocks noGrp="1" noChangeArrowheads="1"/>
          </p:cNvSpPr>
          <p:nvPr>
            <p:ph type="body" idx="1"/>
          </p:nvPr>
        </p:nvSpPr>
        <p:spPr/>
        <p:txBody>
          <a:bodyPr/>
          <a:lstStyle/>
          <a:p>
            <a:pPr algn="just" eaLnBrk="1" hangingPunct="1">
              <a:lnSpc>
                <a:spcPct val="150000"/>
              </a:lnSpc>
            </a:pPr>
            <a:r>
              <a:rPr lang="en-US" altLang="en-US" sz="3085"/>
              <a:t>ARM is one of the most licensed and thus widespread processor cores in the world</a:t>
            </a:r>
          </a:p>
          <a:p>
            <a:pPr algn="just" eaLnBrk="1" hangingPunct="1">
              <a:lnSpc>
                <a:spcPct val="150000"/>
              </a:lnSpc>
            </a:pPr>
            <a:r>
              <a:rPr lang="en-US" altLang="en-US" sz="3085"/>
              <a:t>Used especially in portable devices due to low power consumption and reasonable performance </a:t>
            </a:r>
          </a:p>
          <a:p>
            <a:pPr algn="just" eaLnBrk="1" hangingPunct="1">
              <a:lnSpc>
                <a:spcPct val="150000"/>
              </a:lnSpc>
            </a:pPr>
            <a:r>
              <a:rPr lang="en-US" altLang="en-US" sz="3085"/>
              <a:t>Several interesting extensions available like Thumb instruction set and Jazelle Java machine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177851"/>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4"/>
            <a:ext cx="10002678"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6"/>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5" y="1003301"/>
            <a:ext cx="9647253"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6" y="1722248"/>
            <a:ext cx="2362201"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2" y="1716153"/>
            <a:ext cx="2375917"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6" y="1930402"/>
            <a:ext cx="1770379"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5" y="4160647"/>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3" y="4154551"/>
            <a:ext cx="1918716"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3" y="4368802"/>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6" y="2636648"/>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3" y="2630552"/>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1" y="2783842"/>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70" y="4160647"/>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4"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3" y="4368802"/>
            <a:ext cx="1117601"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8" y="2865247"/>
            <a:ext cx="1066798"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3"/>
            <a:ext cx="1080517"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6" y="3149602"/>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8"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70"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8" y="3398646"/>
            <a:ext cx="76199"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9" y="2636647"/>
            <a:ext cx="76199"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70" y="34748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2" y="34687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3" y="3614422"/>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70" y="21032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2" y="20971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8" y="2242822"/>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70" y="4160646"/>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2"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8" y="4300222"/>
            <a:ext cx="375286"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70" y="2789048"/>
            <a:ext cx="1142999"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2" y="2782952"/>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4" y="2928622"/>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599"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10" y="3027681"/>
            <a:ext cx="458471"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10" y="2037081"/>
            <a:ext cx="447674"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7" y="5390896"/>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a:latin typeface="Arial"/>
                <a:cs typeface="Arial"/>
              </a:rPr>
              <a:t>AM</a:t>
            </a:r>
            <a:r>
              <a:rPr sz="3600" b="1" spc="5">
                <a:latin typeface="Arial"/>
                <a:cs typeface="Arial"/>
              </a:rPr>
              <a:t>B</a:t>
            </a:r>
            <a:r>
              <a:rPr sz="3600" b="1" spc="0">
                <a:latin typeface="Arial"/>
                <a:cs typeface="Arial"/>
              </a:rPr>
              <a:t>A</a:t>
            </a:r>
            <a:r>
              <a:rPr lang="en-US" sz="3600" b="1" spc="0">
                <a:latin typeface="Arial"/>
                <a:cs typeface="Arial"/>
              </a:rPr>
              <a:t> 3.0</a:t>
            </a:r>
            <a:r>
              <a:rPr sz="3600" b="1" spc="-15">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2" y="3016252"/>
            <a:ext cx="8255001" cy="556895"/>
          </a:xfrm>
          <a:prstGeom prst="rect">
            <a:avLst/>
          </a:prstGeom>
        </p:spPr>
        <p:txBody>
          <a:bodyPr vert="horz" wrap="square" lIns="0" tIns="0" rIns="0" bIns="0" rtlCol="0">
            <a:noAutofit/>
          </a:bodyPr>
          <a:lstStyle/>
          <a:p>
            <a:pPr marL="12700">
              <a:lnSpc>
                <a:spcPct val="100000"/>
              </a:lnSpc>
              <a:tabLst>
                <a:tab pos="6411595" algn="l"/>
              </a:tabLst>
            </a:pPr>
            <a:r>
              <a:rPr lang="en-US" sz="3600" b="1" spc="-30" dirty="0">
                <a:latin typeface="Arial"/>
                <a:cs typeface="Arial"/>
              </a:rPr>
              <a:t>STM32F407</a:t>
            </a:r>
            <a:r>
              <a:rPr sz="3600" b="1" spc="-3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2" name="Picture 1"/>
          <p:cNvPicPr>
            <a:picLocks noChangeAspect="1"/>
          </p:cNvPicPr>
          <p:nvPr/>
        </p:nvPicPr>
        <p:blipFill rotWithShape="1">
          <a:blip r:embed="rId2"/>
          <a:srcRect t="6848" b="7552"/>
          <a:stretch/>
        </p:blipFill>
        <p:spPr>
          <a:xfrm>
            <a:off x="1274734" y="0"/>
            <a:ext cx="8784977" cy="7556500"/>
          </a:xfrm>
          <a:prstGeom prst="rect">
            <a:avLst/>
          </a:prstGeom>
        </p:spPr>
      </p:pic>
      <p:sp>
        <p:nvSpPr>
          <p:cNvPr id="4" name="TextBox 3"/>
          <p:cNvSpPr txBox="1"/>
          <p:nvPr/>
        </p:nvSpPr>
        <p:spPr>
          <a:xfrm>
            <a:off x="203164" y="992168"/>
            <a:ext cx="857256" cy="369332"/>
          </a:xfrm>
          <a:prstGeom prst="rect">
            <a:avLst/>
          </a:prstGeom>
          <a:noFill/>
        </p:spPr>
        <p:txBody>
          <a:bodyPr wrap="square" rtlCol="0">
            <a:spAutoFit/>
          </a:bodyPr>
          <a:lstStyle/>
          <a:p>
            <a:r>
              <a:rPr lang="en-US" dirty="0">
                <a:hlinkClick r:id="rId3"/>
              </a:rPr>
              <a:t>Link</a:t>
            </a:r>
            <a:endParaRPr lang="en-IN" dirty="0"/>
          </a:p>
        </p:txBody>
      </p:sp>
    </p:spTree>
    <p:extLst>
      <p:ext uri="{BB962C8B-B14F-4D97-AF65-F5344CB8AC3E}">
        <p14:creationId xmlns:p14="http://schemas.microsoft.com/office/powerpoint/2010/main" val="3452123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3" y="2410098"/>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
        <p:nvSpPr>
          <p:cNvPr id="2" name="TextBox 1"/>
          <p:cNvSpPr txBox="1"/>
          <p:nvPr/>
        </p:nvSpPr>
        <p:spPr>
          <a:xfrm>
            <a:off x="522167"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90" y="1185963"/>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
        <p:nvSpPr>
          <p:cNvPr id="3" name="TextBox 2"/>
          <p:cNvSpPr txBox="1"/>
          <p:nvPr/>
        </p:nvSpPr>
        <p:spPr>
          <a:xfrm>
            <a:off x="90117"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a:t>
            </a:r>
            <a:r>
              <a:rPr lang="en-US" sz="2400"/>
              <a:t>ISR). </a:t>
            </a:r>
            <a:r>
              <a:rPr lang="en-US" sz="2400" dirty="0"/>
              <a:t>When in handler mode, the processor always has privileged</a:t>
            </a:r>
          </a:p>
          <a:p>
            <a:r>
              <a:rPr lang="en-US" sz="2400"/>
              <a:t>access level.</a:t>
            </a:r>
            <a:endParaRPr lang="en-US" sz="2400" dirty="0"/>
          </a:p>
          <a:p>
            <a:r>
              <a:rPr lang="en-US" sz="2400" dirty="0"/>
              <a:t>• Thread mode: When executing normal application code, the processor can be</a:t>
            </a:r>
          </a:p>
          <a:p>
            <a:r>
              <a:rPr lang="en-US" sz="2400" dirty="0"/>
              <a:t>either in privileged access level or unprivileged </a:t>
            </a:r>
            <a:r>
              <a:rPr lang="en-US" sz="2400"/>
              <a:t>access level. </a:t>
            </a:r>
            <a:r>
              <a:rPr lang="en-US" sz="2400" dirty="0"/>
              <a:t>This is controlled by</a:t>
            </a:r>
          </a:p>
          <a:p>
            <a:r>
              <a:rPr lang="en-US" sz="2400" dirty="0"/>
              <a:t>a special register called </a:t>
            </a:r>
            <a:r>
              <a:rPr lang="en-US" sz="2400"/>
              <a:t>“CONTROL.”</a:t>
            </a:r>
            <a:endParaRPr lang="en-US" sz="2400" dirty="0"/>
          </a:p>
        </p:txBody>
      </p:sp>
    </p:spTree>
    <p:extLst>
      <p:ext uri="{BB962C8B-B14F-4D97-AF65-F5344CB8AC3E}">
        <p14:creationId xmlns:p14="http://schemas.microsoft.com/office/powerpoint/2010/main" val="1932493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3" y="1978052"/>
            <a:ext cx="439248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low registers.</a:t>
            </a:r>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are undefined.</a:t>
            </a:r>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2" y="1808862"/>
            <a:ext cx="9663645" cy="1667375"/>
          </a:xfrm>
        </p:spPr>
        <p:txBody>
          <a:bodyPr/>
          <a:lstStyle/>
          <a:p>
            <a:pPr marL="0" indent="0">
              <a:buNone/>
            </a:pPr>
            <a:r>
              <a:rPr lang="en-US" dirty="0"/>
              <a:t>Physically there are two different Stack Pointers: </a:t>
            </a:r>
          </a:p>
          <a:p>
            <a:r>
              <a:rPr lang="en-US" dirty="0"/>
              <a:t>Main Stack Pointer is the default Stack Pointer.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solidFill>
                  <a:srgbClr val="FF0000"/>
                </a:solidFill>
              </a:rPr>
              <a:t>The PSP is normally used when an embedded OS is involved, 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8"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8"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1" y="2555877"/>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1" y="3419985"/>
            <a:ext cx="1225295"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7" y="1762028"/>
            <a:ext cx="9663645" cy="1667375"/>
          </a:xfrm>
        </p:spPr>
        <p:txBody>
          <a:bodyPr/>
          <a:lstStyle/>
          <a:p>
            <a:r>
              <a:rPr lang="en-US" dirty="0">
                <a:solidFill>
                  <a:srgbClr val="FF0000"/>
                </a:solidFill>
              </a:rPr>
              <a:t>This is used for holding the return address when calling </a:t>
            </a:r>
            <a:r>
              <a:rPr lang="en-US">
                <a:solidFill>
                  <a:srgbClr val="FF0000"/>
                </a:solidFill>
              </a:rPr>
              <a:t>a function, </a:t>
            </a:r>
            <a:r>
              <a:rPr lang="en-US" dirty="0">
                <a:solidFill>
                  <a:srgbClr val="FF0000"/>
                </a:solidFill>
              </a:rPr>
              <a:t>subroutine </a:t>
            </a:r>
            <a:r>
              <a:rPr lang="en-US">
                <a:solidFill>
                  <a:srgbClr val="FF0000"/>
                </a:solidFill>
              </a:rPr>
              <a:t>or Exceptions</a:t>
            </a:r>
            <a:r>
              <a:rPr lang="en-US" dirty="0">
                <a:solidFill>
                  <a:srgbClr val="FF0000"/>
                </a:solidFill>
              </a:rPr>
              <a:t>. </a:t>
            </a:r>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function needs to call another function or subroutine, it needs to save the value of LR in the stack first.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32" y="1762028"/>
            <a:ext cx="8958138"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1"/>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
        <p:nvSpPr>
          <p:cNvPr id="4" name="Oval 3"/>
          <p:cNvSpPr/>
          <p:nvPr/>
        </p:nvSpPr>
        <p:spPr>
          <a:xfrm>
            <a:off x="3978549" y="5146403"/>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9"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solidFill>
                  <a:srgbClr val="FF0000"/>
                </a:solidFill>
              </a:rPr>
              <a:t>Special registers are not memory mapped</a:t>
            </a:r>
            <a:r>
              <a:rPr lang="en-US" b="1" dirty="0"/>
              <a:t>,</a:t>
            </a:r>
            <a:r>
              <a:rPr lang="en-US" dirty="0"/>
              <a:t> and can be accessed using special register</a:t>
            </a:r>
          </a:p>
          <a:p>
            <a:r>
              <a:rPr lang="en-US" dirty="0"/>
              <a:t>access instructions such as </a:t>
            </a:r>
            <a:r>
              <a:rPr lang="en-US" dirty="0">
                <a:solidFill>
                  <a:srgbClr val="FF0000"/>
                </a:solidFill>
              </a:rPr>
              <a:t>MSR </a:t>
            </a:r>
            <a:r>
              <a:rPr lang="en-US" dirty="0"/>
              <a:t>and </a:t>
            </a:r>
            <a:r>
              <a:rPr lang="en-US" dirty="0">
                <a:solidFill>
                  <a:srgbClr val="FF0000"/>
                </a:solidFill>
              </a:rPr>
              <a:t>MRS(Move to ARM register from system coprocessor register).</a:t>
            </a:r>
          </a:p>
        </p:txBody>
      </p:sp>
      <p:pic>
        <p:nvPicPr>
          <p:cNvPr id="9" name="Picture 8"/>
          <p:cNvPicPr>
            <a:picLocks noChangeAspect="1"/>
          </p:cNvPicPr>
          <p:nvPr/>
        </p:nvPicPr>
        <p:blipFill>
          <a:blip r:embed="rId4"/>
          <a:stretch>
            <a:fillRect/>
          </a:stretch>
        </p:blipFill>
        <p:spPr>
          <a:xfrm>
            <a:off x="182898" y="4706961"/>
            <a:ext cx="3351152" cy="1879600"/>
          </a:xfrm>
          <a:prstGeom prst="rect">
            <a:avLst/>
          </a:prstGeom>
        </p:spPr>
      </p:pic>
      <p:cxnSp>
        <p:nvCxnSpPr>
          <p:cNvPr id="11" name="Straight Arrow Connector 10"/>
          <p:cNvCxnSpPr>
            <a:stCxn id="4" idx="1"/>
          </p:cNvCxnSpPr>
          <p:nvPr/>
        </p:nvCxnSpPr>
        <p:spPr>
          <a:xfrm flipH="1">
            <a:off x="3546502" y="5357309"/>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099" y="2575561"/>
            <a:ext cx="5251451"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1" y="3097277"/>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5">
                <a:latin typeface="Arial"/>
                <a:cs typeface="Arial"/>
              </a:rPr>
              <a:t>E</a:t>
            </a:r>
            <a:r>
              <a:rPr sz="2000" spc="-10">
                <a:latin typeface="Arial"/>
                <a:cs typeface="Arial"/>
              </a:rPr>
              <a:t>x</a:t>
            </a:r>
            <a:r>
              <a:rPr sz="2000" spc="5">
                <a:latin typeface="Arial"/>
                <a:cs typeface="Arial"/>
              </a:rPr>
              <a:t>c</a:t>
            </a:r>
            <a:r>
              <a:rPr sz="2000" spc="0">
                <a:latin typeface="Arial"/>
                <a:cs typeface="Arial"/>
              </a:rPr>
              <a:t>ep</a:t>
            </a:r>
            <a:r>
              <a:rPr sz="2000" spc="-5">
                <a:latin typeface="Arial"/>
                <a:cs typeface="Arial"/>
              </a:rPr>
              <a:t>t</a:t>
            </a:r>
            <a:r>
              <a:rPr sz="2000" spc="0">
                <a:latin typeface="Arial"/>
                <a:cs typeface="Arial"/>
              </a:rPr>
              <a:t>ion</a:t>
            </a:r>
            <a:r>
              <a:rPr sz="2000" spc="-50">
                <a:latin typeface="Arial"/>
                <a:cs typeface="Arial"/>
              </a:rPr>
              <a:t> </a:t>
            </a:r>
            <a:r>
              <a:rPr sz="2000" spc="5">
                <a:latin typeface="Arial"/>
                <a:cs typeface="Arial"/>
              </a:rPr>
              <a:t>N</a:t>
            </a:r>
            <a:r>
              <a:rPr sz="2000" spc="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err="1">
                <a:latin typeface="Arial"/>
                <a:cs typeface="Arial"/>
              </a:rPr>
              <a:t>xPSR</a:t>
            </a:r>
            <a:r>
              <a:rPr lang="en-US" sz="2000">
                <a:latin typeface="Arial"/>
                <a:cs typeface="Arial"/>
              </a:rPr>
              <a:t>).</a:t>
            </a:r>
            <a:endParaRPr sz="2000" dirty="0">
              <a:latin typeface="Arial"/>
              <a:cs typeface="Arial"/>
            </a:endParaRPr>
          </a:p>
        </p:txBody>
      </p:sp>
      <p:sp>
        <p:nvSpPr>
          <p:cNvPr id="9" name="object 9"/>
          <p:cNvSpPr/>
          <p:nvPr/>
        </p:nvSpPr>
        <p:spPr>
          <a:xfrm>
            <a:off x="6772655" y="1635381"/>
            <a:ext cx="384050"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81"/>
            <a:ext cx="756921"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8" y="1656714"/>
            <a:ext cx="1815085"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7"/>
            <a:ext cx="1854708"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30"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2"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28"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80" y="1615567"/>
            <a:ext cx="1866899"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29"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2"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1" y="188531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5"/>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1"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5"/>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3"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11" y="1636903"/>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2"/>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4" y="189445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6"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48"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1" y="1663701"/>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1" y="1448817"/>
            <a:ext cx="1274446"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4" y="144881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1" y="1676909"/>
            <a:ext cx="772161"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9"/>
            <a:ext cx="1090931"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6" y="1448817"/>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5" y="1448817"/>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30" y="1445769"/>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5"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5"/>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1" y="1187451"/>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3" name="TextBox 2"/>
          <p:cNvSpPr txBox="1"/>
          <p:nvPr/>
        </p:nvSpPr>
        <p:spPr>
          <a:xfrm>
            <a:off x="546100" y="1949450"/>
            <a:ext cx="1828801"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a:t>
            </a:r>
            <a:r>
              <a:rPr lang="en-US" dirty="0">
                <a:solidFill>
                  <a:srgbClr val="FF0000"/>
                </a:solidFill>
              </a:rPr>
              <a:t>sticky overflow flag , used by saturating instructions.</a:t>
            </a:r>
          </a:p>
          <a:p>
            <a:endParaRPr lang="en-US" dirty="0"/>
          </a:p>
          <a:p>
            <a:r>
              <a:rPr lang="en-US" dirty="0"/>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3" y="490730"/>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4" y="1352550"/>
            <a:ext cx="10002678"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187452"/>
            <a:ext cx="8709153"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3" y="2986162"/>
            <a:ext cx="5438903"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5"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2" y="1185964"/>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9" y="1176589"/>
            <a:ext cx="8958138"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6" y="2260297"/>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3"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797BF14-7AFE-40FD-B2D7-B1EEEB61E39F}"/>
              </a:ext>
            </a:extLst>
          </p:cNvPr>
          <p:cNvSpPr>
            <a:spLocks noGrp="1" noChangeArrowheads="1"/>
          </p:cNvSpPr>
          <p:nvPr>
            <p:ph type="title"/>
          </p:nvPr>
        </p:nvSpPr>
        <p:spPr/>
        <p:txBody>
          <a:bodyPr/>
          <a:lstStyle/>
          <a:p>
            <a:pPr eaLnBrk="1" hangingPunct="1"/>
            <a:r>
              <a:rPr lang="en-US" altLang="en-US"/>
              <a:t>ARM History</a:t>
            </a:r>
          </a:p>
        </p:txBody>
      </p:sp>
      <p:sp>
        <p:nvSpPr>
          <p:cNvPr id="12291" name="Rectangle 3">
            <a:extLst>
              <a:ext uri="{FF2B5EF4-FFF2-40B4-BE49-F238E27FC236}">
                <a16:creationId xmlns:a16="http://schemas.microsoft.com/office/drawing/2014/main" id="{F886CBC1-90E6-47DA-9274-38B0428BB61E}"/>
              </a:ext>
            </a:extLst>
          </p:cNvPr>
          <p:cNvSpPr>
            <a:spLocks noGrp="1" noChangeArrowheads="1"/>
          </p:cNvSpPr>
          <p:nvPr>
            <p:ph type="body" idx="1"/>
          </p:nvPr>
        </p:nvSpPr>
        <p:spPr/>
        <p:txBody>
          <a:bodyPr/>
          <a:lstStyle/>
          <a:p>
            <a:pPr algn="just">
              <a:lnSpc>
                <a:spcPct val="150000"/>
              </a:lnSpc>
              <a:spcBef>
                <a:spcPts val="826"/>
              </a:spcBef>
            </a:pPr>
            <a:r>
              <a:rPr lang="en-GB" altLang="en-US" sz="3306"/>
              <a:t>ARM – Acorn RISC Machine(1983–1985)</a:t>
            </a:r>
          </a:p>
          <a:p>
            <a:pPr lvl="1" algn="just" eaLnBrk="1" hangingPunct="1">
              <a:lnSpc>
                <a:spcPct val="150000"/>
              </a:lnSpc>
            </a:pPr>
            <a:r>
              <a:rPr lang="en-GB" altLang="en-US"/>
              <a:t>Acorn Computers Limited, Cambridge, England</a:t>
            </a:r>
          </a:p>
          <a:p>
            <a:pPr algn="just" eaLnBrk="1" hangingPunct="1">
              <a:lnSpc>
                <a:spcPct val="150000"/>
              </a:lnSpc>
            </a:pPr>
            <a:r>
              <a:rPr lang="en-GB" altLang="en-US" sz="3306"/>
              <a:t>ARM – Advanced RISC Machine 1990</a:t>
            </a:r>
            <a:r>
              <a:rPr lang="en-GB" altLang="en-US"/>
              <a:t> </a:t>
            </a:r>
          </a:p>
          <a:p>
            <a:pPr lvl="1" algn="just" eaLnBrk="1" hangingPunct="1">
              <a:lnSpc>
                <a:spcPct val="150000"/>
              </a:lnSpc>
            </a:pPr>
            <a:r>
              <a:rPr lang="en-GB" altLang="en-US"/>
              <a:t>ARM Limited, 1990</a:t>
            </a:r>
          </a:p>
          <a:p>
            <a:pPr lvl="1" algn="just" eaLnBrk="1" hangingPunct="1">
              <a:lnSpc>
                <a:spcPct val="150000"/>
              </a:lnSpc>
            </a:pPr>
            <a:r>
              <a:rPr lang="en-GB" altLang="en-US"/>
              <a:t>ARM has been licensed to many semiconductor manufacturers</a:t>
            </a:r>
          </a:p>
          <a:p>
            <a:pPr eaLnBrk="1" hangingPunct="1"/>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9" y="7054851"/>
            <a:ext cx="248413"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701"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8" y="1955801"/>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5" y="1936751"/>
            <a:ext cx="7616252"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3" y="465884"/>
            <a:ext cx="9042080"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9" y="1978050"/>
            <a:ext cx="10002678"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1" y="1187452"/>
            <a:ext cx="9180639"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32" y="1690020"/>
            <a:ext cx="8958138"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51"/>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4" y="1512800"/>
            <a:ext cx="8958138" cy="1667375"/>
          </a:xfrm>
        </p:spPr>
        <p:txBody>
          <a:bodyPr/>
          <a:lstStyle/>
          <a:p>
            <a:r>
              <a:rPr lang="en-US" dirty="0"/>
              <a:t>What are exceptions?</a:t>
            </a:r>
          </a:p>
          <a:p>
            <a:pPr lvl="1"/>
            <a:r>
              <a:rPr lang="en-US" dirty="0">
                <a:solidFill>
                  <a:srgbClr val="FF0000"/>
                </a:solidFill>
              </a:rPr>
              <a:t>Exceptions are events that cause changes to program flow. </a:t>
            </a:r>
            <a:r>
              <a:rPr lang="en-US" dirty="0"/>
              <a:t>When one happens, the processor suspends the current executing task and executes a part of the program called the exception handler.</a:t>
            </a:r>
          </a:p>
          <a:p>
            <a:pPr lvl="1"/>
            <a:r>
              <a:rPr lang="en-US" dirty="0"/>
              <a:t> After the execution of the exception handler is completed, the processor then resumes normal program execution. </a:t>
            </a:r>
          </a:p>
          <a:p>
            <a:pPr lvl="1"/>
            <a:r>
              <a:rPr lang="en-US" dirty="0"/>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6"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644E04-57B3-4600-9369-25258C97C816}"/>
              </a:ext>
            </a:extLst>
          </p:cNvPr>
          <p:cNvSpPr>
            <a:spLocks noGrp="1" noChangeArrowheads="1"/>
          </p:cNvSpPr>
          <p:nvPr>
            <p:ph type="title"/>
          </p:nvPr>
        </p:nvSpPr>
        <p:spPr>
          <a:xfrm>
            <a:off x="812800" y="302611"/>
            <a:ext cx="9067800" cy="956806"/>
          </a:xfrm>
        </p:spPr>
        <p:txBody>
          <a:bodyPr/>
          <a:lstStyle/>
          <a:p>
            <a:pPr eaLnBrk="1" hangingPunct="1"/>
            <a:r>
              <a:rPr lang="en-US" altLang="en-US"/>
              <a:t>ARM History</a:t>
            </a:r>
          </a:p>
        </p:txBody>
      </p:sp>
      <p:sp>
        <p:nvSpPr>
          <p:cNvPr id="13315" name="Rectangle 3">
            <a:extLst>
              <a:ext uri="{FF2B5EF4-FFF2-40B4-BE49-F238E27FC236}">
                <a16:creationId xmlns:a16="http://schemas.microsoft.com/office/drawing/2014/main" id="{B9453468-A25D-4064-8F00-75E6EA5F7406}"/>
              </a:ext>
            </a:extLst>
          </p:cNvPr>
          <p:cNvSpPr>
            <a:spLocks noGrp="1" noChangeArrowheads="1"/>
          </p:cNvSpPr>
          <p:nvPr>
            <p:ph type="body" idx="1"/>
          </p:nvPr>
        </p:nvSpPr>
        <p:spPr>
          <a:xfrm>
            <a:off x="812800" y="1427339"/>
            <a:ext cx="9067800" cy="4986941"/>
          </a:xfrm>
        </p:spPr>
        <p:txBody>
          <a:bodyPr/>
          <a:lstStyle/>
          <a:p>
            <a:pPr algn="just" eaLnBrk="1" hangingPunct="1">
              <a:lnSpc>
                <a:spcPct val="150000"/>
              </a:lnSpc>
            </a:pPr>
            <a:r>
              <a:rPr lang="en-US" altLang="en-US" sz="3085" dirty="0"/>
              <a:t>Key component of many 32 – bit embedded systems</a:t>
            </a:r>
          </a:p>
          <a:p>
            <a:pPr algn="just" eaLnBrk="1" hangingPunct="1">
              <a:lnSpc>
                <a:spcPct val="150000"/>
              </a:lnSpc>
            </a:pPr>
            <a:r>
              <a:rPr lang="en-US" altLang="en-US" sz="3085" dirty="0"/>
              <a:t>Portable Consumer devices</a:t>
            </a:r>
            <a:endParaRPr lang="en-GB" altLang="en-US" sz="3085" dirty="0"/>
          </a:p>
          <a:p>
            <a:pPr algn="just" eaLnBrk="1" hangingPunct="1">
              <a:lnSpc>
                <a:spcPct val="150000"/>
              </a:lnSpc>
            </a:pPr>
            <a:r>
              <a:rPr lang="en-US" altLang="en-US" sz="3085" dirty="0"/>
              <a:t>ARM1 prototype in 1985</a:t>
            </a:r>
          </a:p>
          <a:p>
            <a:pPr algn="just" eaLnBrk="1" hangingPunct="1">
              <a:lnSpc>
                <a:spcPct val="150000"/>
              </a:lnSpc>
            </a:pPr>
            <a:r>
              <a:rPr lang="en-US" altLang="en-US" sz="3085" dirty="0"/>
              <a:t>One of the ARM’s most successful cores is the ARM7TDMI,provides high code density and low power consumption. </a:t>
            </a:r>
          </a:p>
          <a:p>
            <a:pPr algn="just" eaLnBrk="1" hangingPunct="1">
              <a:lnSpc>
                <a:spcPct val="150000"/>
              </a:lnSpc>
            </a:pPr>
            <a:r>
              <a:rPr lang="en-IN" sz="2000" b="1" i="0" dirty="0">
                <a:solidFill>
                  <a:srgbClr val="202124"/>
                </a:solidFill>
                <a:effectLst/>
                <a:latin typeface="arial" panose="020B0604020202020204" pitchFamily="34" charset="0"/>
              </a:rPr>
              <a:t>ARM7 + 16 bit Thumb + JTAG Debug + fast Multiplier + enhanced ICE</a:t>
            </a:r>
            <a:endParaRPr lang="en-US" altLang="en-US" sz="3085" dirty="0"/>
          </a:p>
          <a:p>
            <a:pPr algn="just" eaLnBrk="1" hangingPunct="1">
              <a:lnSpc>
                <a:spcPct val="150000"/>
              </a:lnSpc>
            </a:pPr>
            <a:endParaRPr lang="en-US" altLang="en-US" sz="3085"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32" y="1185964"/>
            <a:ext cx="8958138" cy="1667375"/>
          </a:xfrm>
        </p:spPr>
        <p:txBody>
          <a:bodyPr/>
          <a:lstStyle/>
          <a:p>
            <a:r>
              <a:rPr lang="en-US" dirty="0"/>
              <a:t>Features</a:t>
            </a:r>
          </a:p>
          <a:p>
            <a:pPr lvl="1"/>
            <a:r>
              <a:rPr lang="en-US" dirty="0"/>
              <a:t>Flexible exception and interrupt management</a:t>
            </a:r>
          </a:p>
          <a:p>
            <a:pPr lvl="2"/>
            <a:r>
              <a:rPr lang="en-US" dirty="0"/>
              <a:t>Each interrupt (apart from the NMI) can </a:t>
            </a:r>
            <a:r>
              <a:rPr lang="en-US" dirty="0">
                <a:solidFill>
                  <a:srgbClr val="FF0000"/>
                </a:solidFill>
              </a:rPr>
              <a:t>be enabled or disabled and can have its pending status set or cleared by software.</a:t>
            </a:r>
          </a:p>
          <a:p>
            <a:pPr lvl="1"/>
            <a:r>
              <a:rPr lang="en-US" dirty="0"/>
              <a:t>Nested exception/interrupt support</a:t>
            </a:r>
          </a:p>
          <a:p>
            <a:pPr lvl="2"/>
            <a:r>
              <a:rPr lang="en-US" dirty="0"/>
              <a:t>Each exception has a priority level. Some exceptions, such as interrupts, have programmable priority levels and some others (e.g., NMI) have a fixed priority level. When an exception occurs, the NVIC will compare the priority level of this exception to the current level. If the new exception has a higher priority, the current running task will be suspended.</a:t>
            </a:r>
          </a:p>
          <a:p>
            <a:pPr lvl="1"/>
            <a:r>
              <a:rPr lang="en-US" dirty="0"/>
              <a:t>Vectored exception/interrupt entry</a:t>
            </a:r>
          </a:p>
          <a:p>
            <a:pPr lvl="2"/>
            <a:r>
              <a:rPr lang="en-US" dirty="0"/>
              <a:t>The Cortex-M processors automatically locate the starting point of the exception handler from a vector table in the memory. As a result, the delays from the start of the exception to the execution of the exception handlers are reduced.</a:t>
            </a:r>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1"/>
            <a:ext cx="8898064" cy="556623"/>
          </a:xfrm>
        </p:spPr>
        <p:txBody>
          <a:bodyPr/>
          <a:lstStyle/>
          <a:p>
            <a:r>
              <a:rPr lang="en-US" dirty="0"/>
              <a:t>Starting Address of Exception Handler</a:t>
            </a:r>
          </a:p>
        </p:txBody>
      </p:sp>
      <p:sp>
        <p:nvSpPr>
          <p:cNvPr id="3" name="Text Placeholder 2"/>
          <p:cNvSpPr>
            <a:spLocks noGrp="1"/>
          </p:cNvSpPr>
          <p:nvPr>
            <p:ph type="body" idx="1"/>
          </p:nvPr>
        </p:nvSpPr>
        <p:spPr>
          <a:xfrm>
            <a:off x="90117" y="1185964"/>
            <a:ext cx="10441159"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2 x 4 = 0x00000008. </a:t>
            </a:r>
          </a:p>
          <a:p>
            <a:r>
              <a:rPr lang="en-US" dirty="0"/>
              <a:t>The address 0x00000000 is used to store the starting value of the MSP.</a:t>
            </a:r>
          </a:p>
          <a:p>
            <a:r>
              <a:rPr lang="en-US" dirty="0"/>
              <a:t>The 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5"/>
            <a:ext cx="6448427" cy="5626101"/>
          </a:xfrm>
          <a:prstGeom prst="rect">
            <a:avLst/>
          </a:prstGeom>
        </p:spPr>
      </p:pic>
      <p:sp>
        <p:nvSpPr>
          <p:cNvPr id="6" name="TextBox 5"/>
          <p:cNvSpPr txBox="1"/>
          <p:nvPr/>
        </p:nvSpPr>
        <p:spPr>
          <a:xfrm>
            <a:off x="522167" y="1546003"/>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5" y="1690018"/>
            <a:ext cx="10459651"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8" y="1808862"/>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a:t>
            </a:r>
            <a:r>
              <a:rPr lang="en-US" dirty="0">
                <a:solidFill>
                  <a:srgbClr val="FF0000"/>
                </a:solidFill>
              </a:rPr>
              <a:t>SCB is memory-mapped</a:t>
            </a:r>
            <a:r>
              <a:rPr lang="en-US" dirty="0"/>
              <a:t>.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30" y="1329978"/>
            <a:ext cx="7806127"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32" y="1401987"/>
            <a:ext cx="8958138"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3" y="1549401"/>
            <a:ext cx="8115299" cy="4457700"/>
          </a:xfrm>
          <a:prstGeom prst="rect">
            <a:avLst/>
          </a:prstGeom>
        </p:spPr>
      </p:pic>
    </p:spTree>
    <p:extLst>
      <p:ext uri="{BB962C8B-B14F-4D97-AF65-F5344CB8AC3E}">
        <p14:creationId xmlns:p14="http://schemas.microsoft.com/office/powerpoint/2010/main" val="349565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79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4"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3DB0419-3317-449C-8E92-107FCE3E15F2}"/>
              </a:ext>
            </a:extLst>
          </p:cNvPr>
          <p:cNvSpPr>
            <a:spLocks noGrp="1" noChangeArrowheads="1"/>
          </p:cNvSpPr>
          <p:nvPr>
            <p:ph type="title"/>
          </p:nvPr>
        </p:nvSpPr>
        <p:spPr/>
        <p:txBody>
          <a:bodyPr/>
          <a:lstStyle/>
          <a:p>
            <a:pPr eaLnBrk="1" hangingPunct="1"/>
            <a:r>
              <a:rPr lang="en-US" altLang="en-US"/>
              <a:t>Advanced RISC Machines</a:t>
            </a:r>
          </a:p>
        </p:txBody>
      </p:sp>
      <p:sp>
        <p:nvSpPr>
          <p:cNvPr id="15363" name="Rectangle 3">
            <a:extLst>
              <a:ext uri="{FF2B5EF4-FFF2-40B4-BE49-F238E27FC236}">
                <a16:creationId xmlns:a16="http://schemas.microsoft.com/office/drawing/2014/main" id="{6EB2A1B4-E8A8-4652-B6B0-207481B7CCD6}"/>
              </a:ext>
            </a:extLst>
          </p:cNvPr>
          <p:cNvSpPr>
            <a:spLocks noGrp="1" noChangeArrowheads="1"/>
          </p:cNvSpPr>
          <p:nvPr>
            <p:ph type="body" idx="1"/>
          </p:nvPr>
        </p:nvSpPr>
        <p:spPr/>
        <p:txBody>
          <a:bodyPr/>
          <a:lstStyle/>
          <a:p>
            <a:pPr algn="just" eaLnBrk="1" hangingPunct="1">
              <a:lnSpc>
                <a:spcPct val="150000"/>
              </a:lnSpc>
            </a:pPr>
            <a:r>
              <a:rPr lang="en-US" altLang="en-US" sz="3085"/>
              <a:t>ARM Core uses a ________ architecture</a:t>
            </a:r>
            <a:endParaRPr lang="en-US" altLang="en-US" sz="3085">
              <a:solidFill>
                <a:srgbClr val="CC0000"/>
              </a:solidFill>
            </a:endParaRPr>
          </a:p>
          <a:p>
            <a:pPr algn="just" eaLnBrk="1" hangingPunct="1">
              <a:lnSpc>
                <a:spcPct val="150000"/>
              </a:lnSpc>
            </a:pPr>
            <a:r>
              <a:rPr lang="en-US" altLang="en-US" sz="3085"/>
              <a:t>ARM is Physical hardware design company.</a:t>
            </a:r>
          </a:p>
          <a:p>
            <a:pPr algn="just" eaLnBrk="1" hangingPunct="1">
              <a:lnSpc>
                <a:spcPct val="150000"/>
              </a:lnSpc>
            </a:pPr>
            <a:r>
              <a:rPr lang="en-US" altLang="en-US" sz="3085"/>
              <a:t>ARM licenses its cores out and other  companies make processors based on  its cores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8" y="2381251"/>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90" y="1187450"/>
            <a:ext cx="8706613"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301" y="1185964"/>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83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9" y="1225573"/>
            <a:ext cx="8861553"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3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5"/>
            <a:ext cx="8741858"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7" y="105844"/>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3" y="1401987"/>
            <a:ext cx="1944215"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3" y="4354314"/>
            <a:ext cx="1944215"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1" y="490730"/>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6" y="1454151"/>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a:extLst>
              <a:ext uri="{FF2B5EF4-FFF2-40B4-BE49-F238E27FC236}">
                <a16:creationId xmlns:a16="http://schemas.microsoft.com/office/drawing/2014/main" id="{97015666-8E88-41F4-AAAE-A2E397FE6D8E}"/>
              </a:ext>
            </a:extLst>
          </p:cNvPr>
          <p:cNvSpPr>
            <a:spLocks noGrp="1" noChangeArrowheads="1"/>
          </p:cNvSpPr>
          <p:nvPr>
            <p:ph type="title"/>
          </p:nvPr>
        </p:nvSpPr>
        <p:spPr/>
        <p:txBody>
          <a:bodyPr/>
          <a:lstStyle/>
          <a:p>
            <a:pPr eaLnBrk="1" hangingPunct="1"/>
            <a:r>
              <a:rPr lang="en-US" altLang="en-US"/>
              <a:t>RISC vs. CISC Architecture</a:t>
            </a:r>
          </a:p>
        </p:txBody>
      </p:sp>
      <p:grpSp>
        <p:nvGrpSpPr>
          <p:cNvPr id="17411" name="Group 1027">
            <a:extLst>
              <a:ext uri="{FF2B5EF4-FFF2-40B4-BE49-F238E27FC236}">
                <a16:creationId xmlns:a16="http://schemas.microsoft.com/office/drawing/2014/main" id="{5F002713-45ED-4F7C-8767-C308C8D15241}"/>
              </a:ext>
            </a:extLst>
          </p:cNvPr>
          <p:cNvGrpSpPr>
            <a:grpSpLocks/>
          </p:cNvGrpSpPr>
          <p:nvPr/>
        </p:nvGrpSpPr>
        <p:grpSpPr bwMode="auto">
          <a:xfrm>
            <a:off x="644878" y="1544536"/>
            <a:ext cx="9403644" cy="5088393"/>
            <a:chOff x="192" y="883"/>
            <a:chExt cx="5376" cy="2909"/>
          </a:xfrm>
        </p:grpSpPr>
        <p:sp>
          <p:nvSpPr>
            <p:cNvPr id="17412" name="Rectangle 1028">
              <a:extLst>
                <a:ext uri="{FF2B5EF4-FFF2-40B4-BE49-F238E27FC236}">
                  <a16:creationId xmlns:a16="http://schemas.microsoft.com/office/drawing/2014/main" id="{79596137-35AF-4A2E-92C7-AA0B7A892E75}"/>
                </a:ext>
              </a:extLst>
            </p:cNvPr>
            <p:cNvSpPr>
              <a:spLocks noChangeArrowheads="1"/>
            </p:cNvSpPr>
            <p:nvPr/>
          </p:nvSpPr>
          <p:spPr bwMode="auto">
            <a:xfrm>
              <a:off x="2880"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Pipelining is Complex</a:t>
              </a:r>
            </a:p>
          </p:txBody>
        </p:sp>
        <p:sp>
          <p:nvSpPr>
            <p:cNvPr id="17413" name="Rectangle 1029">
              <a:extLst>
                <a:ext uri="{FF2B5EF4-FFF2-40B4-BE49-F238E27FC236}">
                  <a16:creationId xmlns:a16="http://schemas.microsoft.com/office/drawing/2014/main" id="{2A360699-5CAB-49C7-AA92-1B39CA2C8064}"/>
                </a:ext>
              </a:extLst>
            </p:cNvPr>
            <p:cNvSpPr>
              <a:spLocks noChangeArrowheads="1"/>
            </p:cNvSpPr>
            <p:nvPr/>
          </p:nvSpPr>
          <p:spPr bwMode="auto">
            <a:xfrm>
              <a:off x="192" y="3290"/>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Instructions are pipelinable</a:t>
              </a:r>
            </a:p>
          </p:txBody>
        </p:sp>
        <p:sp>
          <p:nvSpPr>
            <p:cNvPr id="17414" name="Rectangle 1030">
              <a:extLst>
                <a:ext uri="{FF2B5EF4-FFF2-40B4-BE49-F238E27FC236}">
                  <a16:creationId xmlns:a16="http://schemas.microsoft.com/office/drawing/2014/main" id="{169D4FA8-5873-4670-A153-8F3D6416095E}"/>
                </a:ext>
              </a:extLst>
            </p:cNvPr>
            <p:cNvSpPr>
              <a:spLocks noChangeArrowheads="1"/>
            </p:cNvSpPr>
            <p:nvPr/>
          </p:nvSpPr>
          <p:spPr bwMode="auto">
            <a:xfrm>
              <a:off x="2880"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Small Register Bank</a:t>
              </a:r>
            </a:p>
          </p:txBody>
        </p:sp>
        <p:sp>
          <p:nvSpPr>
            <p:cNvPr id="17415" name="Rectangle 1031">
              <a:extLst>
                <a:ext uri="{FF2B5EF4-FFF2-40B4-BE49-F238E27FC236}">
                  <a16:creationId xmlns:a16="http://schemas.microsoft.com/office/drawing/2014/main" id="{FCEC7377-3C45-4BCA-8892-4E27D4A4C2AE}"/>
                </a:ext>
              </a:extLst>
            </p:cNvPr>
            <p:cNvSpPr>
              <a:spLocks noChangeArrowheads="1"/>
            </p:cNvSpPr>
            <p:nvPr/>
          </p:nvSpPr>
          <p:spPr bwMode="auto">
            <a:xfrm>
              <a:off x="192" y="2788"/>
              <a:ext cx="2688" cy="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Large Register bank</a:t>
              </a:r>
            </a:p>
          </p:txBody>
        </p:sp>
        <p:sp>
          <p:nvSpPr>
            <p:cNvPr id="17416" name="Rectangle 1032">
              <a:extLst>
                <a:ext uri="{FF2B5EF4-FFF2-40B4-BE49-F238E27FC236}">
                  <a16:creationId xmlns:a16="http://schemas.microsoft.com/office/drawing/2014/main" id="{C8E9D6F1-BAF6-49C0-93FA-B7975EA385A5}"/>
                </a:ext>
              </a:extLst>
            </p:cNvPr>
            <p:cNvSpPr>
              <a:spLocks noChangeArrowheads="1"/>
            </p:cNvSpPr>
            <p:nvPr/>
          </p:nvSpPr>
          <p:spPr bwMode="auto">
            <a:xfrm>
              <a:off x="2880"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Memory values can be used as operands in instructions</a:t>
              </a:r>
            </a:p>
          </p:txBody>
        </p:sp>
        <p:sp>
          <p:nvSpPr>
            <p:cNvPr id="17417" name="Rectangle 1033">
              <a:extLst>
                <a:ext uri="{FF2B5EF4-FFF2-40B4-BE49-F238E27FC236}">
                  <a16:creationId xmlns:a16="http://schemas.microsoft.com/office/drawing/2014/main" id="{FAAFF369-B4ED-4BB2-821D-D1F7088663A2}"/>
                </a:ext>
              </a:extLst>
            </p:cNvPr>
            <p:cNvSpPr>
              <a:spLocks noChangeArrowheads="1"/>
            </p:cNvSpPr>
            <p:nvPr/>
          </p:nvSpPr>
          <p:spPr bwMode="auto">
            <a:xfrm>
              <a:off x="192" y="2193"/>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Load/Store Architecture</a:t>
              </a:r>
            </a:p>
          </p:txBody>
        </p:sp>
        <p:sp>
          <p:nvSpPr>
            <p:cNvPr id="17418" name="Rectangle 1034">
              <a:extLst>
                <a:ext uri="{FF2B5EF4-FFF2-40B4-BE49-F238E27FC236}">
                  <a16:creationId xmlns:a16="http://schemas.microsoft.com/office/drawing/2014/main" id="{FA14358D-D97B-4418-A027-AA576EA4CAE6}"/>
                </a:ext>
              </a:extLst>
            </p:cNvPr>
            <p:cNvSpPr>
              <a:spLocks noChangeArrowheads="1"/>
            </p:cNvSpPr>
            <p:nvPr/>
          </p:nvSpPr>
          <p:spPr bwMode="auto">
            <a:xfrm>
              <a:off x="2880"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Several formats of instructions</a:t>
              </a:r>
            </a:p>
          </p:txBody>
        </p:sp>
        <p:sp>
          <p:nvSpPr>
            <p:cNvPr id="17419" name="Rectangle 1035">
              <a:extLst>
                <a:ext uri="{FF2B5EF4-FFF2-40B4-BE49-F238E27FC236}">
                  <a16:creationId xmlns:a16="http://schemas.microsoft.com/office/drawing/2014/main" id="{BA23B3D6-02D2-43DD-ACF3-FD4AD72AFE25}"/>
                </a:ext>
              </a:extLst>
            </p:cNvPr>
            <p:cNvSpPr>
              <a:spLocks noChangeArrowheads="1"/>
            </p:cNvSpPr>
            <p:nvPr/>
          </p:nvSpPr>
          <p:spPr bwMode="auto">
            <a:xfrm>
              <a:off x="192" y="1598"/>
              <a:ext cx="2688" cy="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Few formats of instructions</a:t>
              </a:r>
            </a:p>
          </p:txBody>
        </p:sp>
        <p:sp>
          <p:nvSpPr>
            <p:cNvPr id="17420" name="Rectangle 1036">
              <a:extLst>
                <a:ext uri="{FF2B5EF4-FFF2-40B4-BE49-F238E27FC236}">
                  <a16:creationId xmlns:a16="http://schemas.microsoft.com/office/drawing/2014/main" id="{B1C1D38C-5E3B-4017-8F01-D68352336BDD}"/>
                </a:ext>
              </a:extLst>
            </p:cNvPr>
            <p:cNvSpPr>
              <a:spLocks noChangeArrowheads="1"/>
            </p:cNvSpPr>
            <p:nvPr/>
          </p:nvSpPr>
          <p:spPr bwMode="auto">
            <a:xfrm>
              <a:off x="2880"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Variable length instructions</a:t>
              </a:r>
            </a:p>
          </p:txBody>
        </p:sp>
        <p:sp>
          <p:nvSpPr>
            <p:cNvPr id="17421" name="Rectangle 1037">
              <a:extLst>
                <a:ext uri="{FF2B5EF4-FFF2-40B4-BE49-F238E27FC236}">
                  <a16:creationId xmlns:a16="http://schemas.microsoft.com/office/drawing/2014/main" id="{526DF776-C9D0-4492-9A8D-02E0C44FBCAD}"/>
                </a:ext>
              </a:extLst>
            </p:cNvPr>
            <p:cNvSpPr>
              <a:spLocks noChangeArrowheads="1"/>
            </p:cNvSpPr>
            <p:nvPr/>
          </p:nvSpPr>
          <p:spPr bwMode="auto">
            <a:xfrm>
              <a:off x="192" y="1209"/>
              <a:ext cx="2688"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spcBef>
                  <a:spcPts val="771"/>
                </a:spcBef>
                <a:buClr>
                  <a:srgbClr val="000000"/>
                </a:buClr>
                <a:buNone/>
              </a:pPr>
              <a:r>
                <a:rPr lang="en-GB" altLang="en-US" sz="3085">
                  <a:solidFill>
                    <a:srgbClr val="000000"/>
                  </a:solidFill>
                  <a:cs typeface="Lucida Sans Unicode" panose="020B0602030504020204" pitchFamily="34" charset="0"/>
                </a:rPr>
                <a:t>Fixed width instructions</a:t>
              </a:r>
            </a:p>
          </p:txBody>
        </p:sp>
        <p:sp>
          <p:nvSpPr>
            <p:cNvPr id="17422" name="Rectangle 1038">
              <a:extLst>
                <a:ext uri="{FF2B5EF4-FFF2-40B4-BE49-F238E27FC236}">
                  <a16:creationId xmlns:a16="http://schemas.microsoft.com/office/drawing/2014/main" id="{88EC2952-0E67-4479-A397-1378B1EC3914}"/>
                </a:ext>
              </a:extLst>
            </p:cNvPr>
            <p:cNvSpPr>
              <a:spLocks noChangeArrowheads="1"/>
            </p:cNvSpPr>
            <p:nvPr/>
          </p:nvSpPr>
          <p:spPr bwMode="auto">
            <a:xfrm>
              <a:off x="2880"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CISC</a:t>
              </a:r>
            </a:p>
          </p:txBody>
        </p:sp>
        <p:sp>
          <p:nvSpPr>
            <p:cNvPr id="17423" name="Rectangle 1039">
              <a:extLst>
                <a:ext uri="{FF2B5EF4-FFF2-40B4-BE49-F238E27FC236}">
                  <a16:creationId xmlns:a16="http://schemas.microsoft.com/office/drawing/2014/main" id="{D72703C3-8BAA-41CB-BBF9-E2D7F2FE60CE}"/>
                </a:ext>
              </a:extLst>
            </p:cNvPr>
            <p:cNvSpPr>
              <a:spLocks noChangeArrowheads="1"/>
            </p:cNvSpPr>
            <p:nvPr/>
          </p:nvSpPr>
          <p:spPr bwMode="auto">
            <a:xfrm>
              <a:off x="192" y="883"/>
              <a:ext cx="2688" cy="326"/>
            </a:xfrm>
            <a:prstGeom prst="rect">
              <a:avLst/>
            </a:prstGeom>
            <a:solidFill>
              <a:srgbClr val="B2B2B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9167" tIns="51567" rIns="99167" bIns="51567"/>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chemeClr val="tx1"/>
                  </a:solidFill>
                  <a:latin typeface="Calibri" panose="020F050202020403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9pPr>
            </a:lstStyle>
            <a:p>
              <a:pPr algn="ctr">
                <a:spcBef>
                  <a:spcPts val="771"/>
                </a:spcBef>
                <a:buClr>
                  <a:srgbClr val="000000"/>
                </a:buClr>
                <a:buNone/>
              </a:pPr>
              <a:r>
                <a:rPr lang="en-GB" altLang="en-US" sz="3085" b="1">
                  <a:solidFill>
                    <a:srgbClr val="000000"/>
                  </a:solidFill>
                  <a:cs typeface="Lucida Sans Unicode" panose="020B0602030504020204" pitchFamily="34" charset="0"/>
                </a:rPr>
                <a:t>RISC</a:t>
              </a:r>
            </a:p>
          </p:txBody>
        </p:sp>
        <p:sp>
          <p:nvSpPr>
            <p:cNvPr id="17424" name="Line 1040">
              <a:extLst>
                <a:ext uri="{FF2B5EF4-FFF2-40B4-BE49-F238E27FC236}">
                  <a16:creationId xmlns:a16="http://schemas.microsoft.com/office/drawing/2014/main" id="{F6D8D7F6-DF99-4C2B-B1BB-C4FFDD4ECA1C}"/>
                </a:ext>
              </a:extLst>
            </p:cNvPr>
            <p:cNvSpPr>
              <a:spLocks noChangeShapeType="1"/>
            </p:cNvSpPr>
            <p:nvPr/>
          </p:nvSpPr>
          <p:spPr bwMode="auto">
            <a:xfrm>
              <a:off x="192" y="883"/>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5" name="Line 1041">
              <a:extLst>
                <a:ext uri="{FF2B5EF4-FFF2-40B4-BE49-F238E27FC236}">
                  <a16:creationId xmlns:a16="http://schemas.microsoft.com/office/drawing/2014/main" id="{85C4DCE2-FA37-4298-B659-0985F181D80C}"/>
                </a:ext>
              </a:extLst>
            </p:cNvPr>
            <p:cNvSpPr>
              <a:spLocks noChangeShapeType="1"/>
            </p:cNvSpPr>
            <p:nvPr/>
          </p:nvSpPr>
          <p:spPr bwMode="auto">
            <a:xfrm>
              <a:off x="192" y="1209"/>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6" name="Line 1042">
              <a:extLst>
                <a:ext uri="{FF2B5EF4-FFF2-40B4-BE49-F238E27FC236}">
                  <a16:creationId xmlns:a16="http://schemas.microsoft.com/office/drawing/2014/main" id="{D2AC573B-27CF-48E9-9A25-C4FDB57C1BA8}"/>
                </a:ext>
              </a:extLst>
            </p:cNvPr>
            <p:cNvSpPr>
              <a:spLocks noChangeShapeType="1"/>
            </p:cNvSpPr>
            <p:nvPr/>
          </p:nvSpPr>
          <p:spPr bwMode="auto">
            <a:xfrm>
              <a:off x="192" y="3792"/>
              <a:ext cx="5376" cy="1"/>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7" name="Line 1043">
              <a:extLst>
                <a:ext uri="{FF2B5EF4-FFF2-40B4-BE49-F238E27FC236}">
                  <a16:creationId xmlns:a16="http://schemas.microsoft.com/office/drawing/2014/main" id="{CE99AD54-3928-4770-9BC1-1AF9D90E2E7A}"/>
                </a:ext>
              </a:extLst>
            </p:cNvPr>
            <p:cNvSpPr>
              <a:spLocks noChangeShapeType="1"/>
            </p:cNvSpPr>
            <p:nvPr/>
          </p:nvSpPr>
          <p:spPr bwMode="auto">
            <a:xfrm>
              <a:off x="192"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8" name="Line 1044">
              <a:extLst>
                <a:ext uri="{FF2B5EF4-FFF2-40B4-BE49-F238E27FC236}">
                  <a16:creationId xmlns:a16="http://schemas.microsoft.com/office/drawing/2014/main" id="{126777A3-CD91-4708-BC76-8487C55DA665}"/>
                </a:ext>
              </a:extLst>
            </p:cNvPr>
            <p:cNvSpPr>
              <a:spLocks noChangeShapeType="1"/>
            </p:cNvSpPr>
            <p:nvPr/>
          </p:nvSpPr>
          <p:spPr bwMode="auto">
            <a:xfrm>
              <a:off x="2880" y="883"/>
              <a:ext cx="1" cy="290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29" name="Line 1045">
              <a:extLst>
                <a:ext uri="{FF2B5EF4-FFF2-40B4-BE49-F238E27FC236}">
                  <a16:creationId xmlns:a16="http://schemas.microsoft.com/office/drawing/2014/main" id="{B1F92CD5-896A-4E53-B1AD-8591CC2F86D6}"/>
                </a:ext>
              </a:extLst>
            </p:cNvPr>
            <p:cNvSpPr>
              <a:spLocks noChangeShapeType="1"/>
            </p:cNvSpPr>
            <p:nvPr/>
          </p:nvSpPr>
          <p:spPr bwMode="auto">
            <a:xfrm>
              <a:off x="5568" y="883"/>
              <a:ext cx="1" cy="2909"/>
            </a:xfrm>
            <a:prstGeom prst="line">
              <a:avLst/>
            </a:prstGeom>
            <a:noFill/>
            <a:ln w="2844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0" name="Line 1046">
              <a:extLst>
                <a:ext uri="{FF2B5EF4-FFF2-40B4-BE49-F238E27FC236}">
                  <a16:creationId xmlns:a16="http://schemas.microsoft.com/office/drawing/2014/main" id="{B4382C80-A49F-4728-B713-1F4F6738BBA0}"/>
                </a:ext>
              </a:extLst>
            </p:cNvPr>
            <p:cNvSpPr>
              <a:spLocks noChangeShapeType="1"/>
            </p:cNvSpPr>
            <p:nvPr/>
          </p:nvSpPr>
          <p:spPr bwMode="auto">
            <a:xfrm>
              <a:off x="192" y="159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1" name="Line 1047">
              <a:extLst>
                <a:ext uri="{FF2B5EF4-FFF2-40B4-BE49-F238E27FC236}">
                  <a16:creationId xmlns:a16="http://schemas.microsoft.com/office/drawing/2014/main" id="{599B0EB2-90DC-4369-BA44-0CD02E57F29B}"/>
                </a:ext>
              </a:extLst>
            </p:cNvPr>
            <p:cNvSpPr>
              <a:spLocks noChangeShapeType="1"/>
            </p:cNvSpPr>
            <p:nvPr/>
          </p:nvSpPr>
          <p:spPr bwMode="auto">
            <a:xfrm>
              <a:off x="192" y="2193"/>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2" name="Line 1048">
              <a:extLst>
                <a:ext uri="{FF2B5EF4-FFF2-40B4-BE49-F238E27FC236}">
                  <a16:creationId xmlns:a16="http://schemas.microsoft.com/office/drawing/2014/main" id="{1D920086-4606-406F-9DDE-6A4242E1F651}"/>
                </a:ext>
              </a:extLst>
            </p:cNvPr>
            <p:cNvSpPr>
              <a:spLocks noChangeShapeType="1"/>
            </p:cNvSpPr>
            <p:nvPr/>
          </p:nvSpPr>
          <p:spPr bwMode="auto">
            <a:xfrm>
              <a:off x="192" y="2788"/>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sp>
          <p:nvSpPr>
            <p:cNvPr id="17433" name="Line 1049">
              <a:extLst>
                <a:ext uri="{FF2B5EF4-FFF2-40B4-BE49-F238E27FC236}">
                  <a16:creationId xmlns:a16="http://schemas.microsoft.com/office/drawing/2014/main" id="{B3D7EC27-6A74-4842-9975-7E099E12C89C}"/>
                </a:ext>
              </a:extLst>
            </p:cNvPr>
            <p:cNvSpPr>
              <a:spLocks noChangeShapeType="1"/>
            </p:cNvSpPr>
            <p:nvPr/>
          </p:nvSpPr>
          <p:spPr bwMode="auto">
            <a:xfrm>
              <a:off x="192" y="3290"/>
              <a:ext cx="5376" cy="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983"/>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2"/>
            <a:ext cx="10369152" cy="1667375"/>
          </a:xfrm>
        </p:spPr>
        <p:txBody>
          <a:bodyPr/>
          <a:lstStyle/>
          <a:p>
            <a:r>
              <a:rPr lang="en-US" b="1" dirty="0" err="1">
                <a:solidFill>
                  <a:srgbClr val="FF0000"/>
                </a:solidFill>
              </a:rPr>
              <a:t>Bufferable</a:t>
            </a:r>
            <a:r>
              <a:rPr lang="en-US" dirty="0"/>
              <a:t>: Write to memory can be carried out by a write buffer while the processor continues on to next instruction execution.</a:t>
            </a:r>
          </a:p>
          <a:p>
            <a:r>
              <a:rPr lang="en-US" b="1"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b="1" dirty="0">
                <a:solidFill>
                  <a:srgbClr val="FF0000"/>
                </a:solidFill>
              </a:rPr>
              <a:t>Executable</a:t>
            </a:r>
            <a:r>
              <a:rPr lang="en-US" dirty="0"/>
              <a:t>: The processor can fetch and execute program code from this memory region.</a:t>
            </a:r>
          </a:p>
          <a:p>
            <a:r>
              <a:rPr lang="en-US" b="1"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7" y="490730"/>
            <a:ext cx="8754046"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8" y="1206500"/>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5" y="1113955"/>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the system. For example, to:</a:t>
            </a:r>
          </a:p>
          <a:p>
            <a:r>
              <a:rPr lang="en-US" dirty="0">
                <a:solidFill>
                  <a:srgbClr val="FF0000"/>
                </a:solidFill>
              </a:rPr>
              <a:t>Provide a flash programming utility, so that you can program the flash using a simple UART interface</a:t>
            </a:r>
            <a:r>
              <a:rPr lang="en-US" dirty="0"/>
              <a:t>, or </a:t>
            </a:r>
            <a:r>
              <a:rPr lang="en-US" dirty="0">
                <a:solidFill>
                  <a:srgbClr val="FF0000"/>
                </a:solidFill>
              </a:rPr>
              <a:t>even program some parts of the flash memory dynamically.</a:t>
            </a:r>
          </a:p>
          <a:p>
            <a:r>
              <a:rPr lang="en-US" dirty="0"/>
              <a:t>Provide </a:t>
            </a:r>
            <a:r>
              <a:rPr lang="en-US" dirty="0">
                <a:solidFill>
                  <a:srgbClr val="FF0000"/>
                </a:solidFill>
              </a:rPr>
              <a:t>Built-In Self Test (BIST) for the chip.</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8" y="1329980"/>
            <a:ext cx="9663642" cy="1667375"/>
          </a:xfrm>
        </p:spPr>
        <p:txBody>
          <a:bodyPr/>
          <a:lstStyle/>
          <a:p>
            <a:r>
              <a:rPr lang="en-US" dirty="0"/>
              <a:t>For chips with a boot loader ROM, the boot loader is executed when the system is started, so it has to be located in address 0 when the system starts at power up. </a:t>
            </a:r>
          </a:p>
          <a:p>
            <a:r>
              <a:rPr lang="en-US" dirty="0"/>
              <a:t>However, the next time the system starts, it might not need to execute the boot loader again and can run the application in the flash directly, so the memory map needs to be changed.</a:t>
            </a:r>
          </a:p>
          <a:p>
            <a:r>
              <a:rPr lang="en-US" dirty="0"/>
              <a:t>In order to do this, the </a:t>
            </a:r>
            <a:r>
              <a:rPr lang="en-US" dirty="0">
                <a:solidFill>
                  <a:srgbClr val="FF0000"/>
                </a:solidFill>
              </a:rPr>
              <a:t>address decoder needs to be programmable.</a:t>
            </a:r>
            <a:r>
              <a:rPr lang="en-US" dirty="0"/>
              <a:t> A </a:t>
            </a:r>
            <a:r>
              <a:rPr lang="en-US" dirty="0">
                <a:solidFill>
                  <a:srgbClr val="FF0000"/>
                </a:solidFill>
              </a:rPr>
              <a:t>hardware register (e.g., a peripheral register in a system control unit) can be used</a:t>
            </a:r>
            <a:r>
              <a:rPr lang="en-US" dirty="0"/>
              <a:t>.</a:t>
            </a:r>
          </a:p>
          <a:p>
            <a:r>
              <a:rPr lang="en-US" dirty="0"/>
              <a:t>The operation to switch the memory map is called “</a:t>
            </a:r>
            <a:r>
              <a:rPr lang="en-US" dirty="0">
                <a:solidFill>
                  <a:srgbClr val="FF0000"/>
                </a:solidFill>
              </a:rPr>
              <a:t>Memory Remap.” This operation is done by the boot loader.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5" y="105842"/>
            <a:ext cx="6442436"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1" y="22077"/>
            <a:ext cx="9402120"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1"/>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2"/>
            <a:ext cx="9591637" cy="1667375"/>
          </a:xfrm>
        </p:spPr>
        <p:txBody>
          <a:bodyPr/>
          <a:lstStyle/>
          <a:p>
            <a:r>
              <a:rPr lang="en-US" dirty="0"/>
              <a:t>Normally the boot loader is accessible from address 0 using a memory address alias, and the alias can be </a:t>
            </a:r>
            <a:r>
              <a:rPr lang="en-US"/>
              <a:t>turned off. </a:t>
            </a:r>
            <a:r>
              <a:rPr lang="en-US" dirty="0"/>
              <a:t>There are many possible memory </a:t>
            </a:r>
            <a:r>
              <a:rPr lang="en-US"/>
              <a:t>system configurations. </a:t>
            </a:r>
            <a:r>
              <a:rPr lang="en-US" dirty="0"/>
              <a:t>What is shown </a:t>
            </a:r>
            <a:r>
              <a:rPr lang="en-US"/>
              <a:t>in prev. </a:t>
            </a:r>
            <a:r>
              <a:rPr lang="en-US" dirty="0"/>
              <a:t>slide is just one of </a:t>
            </a:r>
            <a:r>
              <a:rPr lang="en-US"/>
              <a:t>the possibilities. </a:t>
            </a:r>
            <a:endParaRPr lang="en-US" dirty="0"/>
          </a:p>
          <a:p>
            <a:r>
              <a:rPr lang="en-US" dirty="0"/>
              <a:t>In some microcontrollers, memory remapping is not needed as the boot loaders present in address 0 are executed every time the system </a:t>
            </a:r>
            <a:r>
              <a:rPr lang="en-US"/>
              <a:t>starts up. </a:t>
            </a:r>
            <a:endParaRPr lang="en-US" dirty="0"/>
          </a:p>
          <a:p>
            <a:r>
              <a:rPr lang="en-US" dirty="0"/>
              <a:t>The vector table is then relocated using the vector table relocation feature provided by the processor, so there is no need to use any remap to handle </a:t>
            </a:r>
            <a:r>
              <a:rPr lang="en-US"/>
              <a:t>vector fetches.</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5"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7"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7" y="4421010"/>
            <a:ext cx="3438444"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2" y="105844"/>
            <a:ext cx="9647253"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XeGKudETKPeaCNGFh5iyLk1gcWWJqTgFQk8wGFUmjFC0m6hdwbr2zDsrBNVqK>ZlVJfRBpz5lbyGnSv/Z+QA==</nXeGKudETKPeaCNGFh5iyLk1gcWWJqTgFQk8wGFUmjFC0m6hdwbr2zDsrBNVqK>
</file>

<file path=customXml/item11.xml><?xml version="1.0" encoding="utf-8"?>
<nXeGKudETKPeaCNGFh5i0BGlH9ci87cLWvMx3DlPzuAPh2gY9s703zKUS7uW>mZ4rtFSXbzk2Ux9ca9oo0xssZsK6RtvXeFpgWced9qTnnSF/zlEjoqm0v7i91j1Vxii9QCg+8cB1ldFwI4Uut7FkjP+UI8M1cV9ttMuEg8TrxYRiQB6ifhBS6WnwKiaWXSisUpHrVGW1xdRgka8gxQ==</nXeGKudETKPeaCNGFh5i0BGlH9ci87cLWvMx3DlPzuAPh2gY9s703zKUS7uW>
</file>

<file path=customXml/item12.xml><?xml version="1.0" encoding="utf-8"?>
<nXeGKudETKPeaCNGFh5i7cKyawAjgyQn9gyiebCxx1jD9eHXSWW9Lib2F1j9>fA1qgb7790upUrxYUxfdzcBesH0ECkOSNOlUUDKovnb4vNmfjysJ+j36hEnPy9rkf4Jmc+wequkgpMU9A0amCQ==</nXeGKudETKPeaCNGFh5i7cKyawAjgyQn9gyiebCxx1jD9eHXSWW9Lib2F1j9>
</file>

<file path=customXml/item13.xml><?xml version="1.0" encoding="utf-8"?>
<NovaPath_docAuthor>jbungo</NovaPath_docAuthor>
</file>

<file path=customXml/item14.xml><?xml version="1.0" encoding="utf-8"?>
<nXeGKudETKPeaCNGFh5ix5fP7fSWtl37NIroXmZyHIynb9qBde2n67FOJFV2>eDRB324l0Mn4dbbVFF/GnQ==</nXeGKudETKPeaCNGFh5ix5fP7fSWtl37NIroXmZyHIynb9qBde2n67FOJFV2>
</file>

<file path=customXml/item15.xml><?xml version="1.0" encoding="utf-8"?>
<NovaPath_DocumentType>0</NovaPath_DocumentType>
</file>

<file path=customXml/item16.xml><?xml version="1.0" encoding="utf-8"?>
<nXeGKudETKPeaCNGFh5iTSI5UodjD94nh7U7VklxY>FS3MYj/iUxgF6pSYx3UlFNqeY30FWgHovIktz7UL9DoN1Gv0/2V3+Bgs3qnG34IT9l1UjmTGrWrT9GpPJvv8Bg==</nXeGKudETKPeaCNGFh5iTSI5UodjD94nh7U7VklxY>
</file>

<file path=customXml/item17.xml><?xml version="1.0" encoding="utf-8"?>
<NovaPath_tenantID>8BC9BD9B-31E2-4E97-ABE0-B03814292429</NovaPath_tenantID>
</file>

<file path=customXml/item18.xml><?xml version="1.0" encoding="utf-8"?>
<NovaPath_baseApplication>Microsoft PowerPoint</NovaPath_baseApplication>
</file>

<file path=customXml/item19.xml><?xml version="1.0" encoding="utf-8"?>
<NovaPath_versionInfo>5.0.3.12870</NovaPath_versionInfo>
</file>

<file path=customXml/item2.xml><?xml version="1.0" encoding="utf-8"?>
<nXeGKudETKPeaCNGFh5ix5fP7fSWtl37NIroXmZN38TajkfZeW3Vf6bvmNn8>F3zN+b/i4tnmf1Pn8dMHjQY4fOkrWxKKFMwQJVnEdZxFV8fboXniajiXuuMheA5H</nXeGKudETKPeaCNGFh5ix5fP7fSWtl37NIroXmZN38TajkfZeW3Vf6bvmNn8>
</file>

<file path=customXml/item20.xml><?xml version="1.0" encoding="utf-8"?>
<nXeGKudETKPeaCNGFh5ix5fP7fSWtl37NIroXmYBQsS1cecqKZfGozr8W9iy>lRNKEdCWJXNAkniveh3+yQ==</nXeGKudETKPeaCNGFh5ix5fP7fSWtl37NIroXmYBQsS1cecqKZfGozr8W9iy>
</file>

<file path=customXml/item21.xml><?xml version="1.0" encoding="utf-8"?>
<NovaPath_docPath>C:\Users\z665059\Downloads\CortexM3_Uni_Intro (2).pptx</NovaPath_docPath>
</file>

<file path=customXml/item22.xml><?xml version="1.0" encoding="utf-8"?>
<NovaPath_severityLevel>0</NovaPath_severityLevel>
</file>

<file path=customXml/item23.xml><?xml version="1.0" encoding="utf-8"?>
<NovaPath_docClassDate>11/09/2020 17:34:42</NovaPath_docClassDate>
</file>

<file path=customXml/item24.xml><?xml version="1.0" encoding="utf-8"?>
<NovaPath_docClass>Public</NovaPath_docClass>
</file>

<file path=customXml/item2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6.xml><?xml version="1.0" encoding="utf-8"?>
<NovaPath_docOwner>Z665059</NovaPath_docOwner>
</file>

<file path=customXml/item3.xml><?xml version="1.0" encoding="utf-8"?>
<NovaPath_docID>LVYCHO19NYL359163243VPG4TH</NovaPath_docID>
</file>

<file path=customXml/item4.xml><?xml version="1.0" encoding="utf-8"?>
<nXeGKudETKPeaCNGFh5i7KB6PCgefevITs3IW5zvHkDTq2cPPZVDzitehfVaR>xXOERgJrn4wgiPpGYa05bg==</nXeGKudETKPeaCNGFh5i7KB6PCgefevITs3IW5zvHkDTq2cPPZVDzitehfVaR>
</file>

<file path=customXml/item5.xml><?xml version="1.0" encoding="utf-8"?>
<NovaPath_docName>CortexM3_Uni_Intro (2).pptx</NovaPath_docName>
</file>

<file path=customXml/item6.xml><?xml version="1.0" encoding="utf-8"?>
<nXeGKudETKPeaCNGFh5i2aVdoOsLYjULCdH7T707tDyRRmguot4fEcJ2iD6f9>FpGM3f2hcFY+SsLGgsEJmw==</nXeGKudETKPeaCNGFh5i2aVdoOsLYjULCdH7T707tDyRRmguot4fEcJ2iD6f9>
</file>

<file path=customXml/item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8.xml><?xml version="1.0" encoding="utf-8"?>
<nXeGKudETKPeaCNGFh5i8sltj09I1nJ8AlBUytNZ1Ehih9jnZMZtoeNI9UMZ5>hQOrgaZel9Xce9iivZRnVtPKMmclybzjQee+t57u6m4=</nXeGKudETKPeaCNGFh5i8sltj09I1nJ8AlBUytNZ1Ehih9jnZMZtoeNI9UMZ5>
</file>

<file path=customXml/item9.xml><?xml version="1.0" encoding="utf-8"?>
<NovaPath_docClassID>1010</NovaPath_docClassID>
</file>

<file path=customXml/itemProps1.xml><?xml version="1.0" encoding="utf-8"?>
<ds:datastoreItem xmlns:ds="http://schemas.openxmlformats.org/officeDocument/2006/customXml" ds:itemID="{871F7A91-E79E-489A-8A81-50D251CB3745}">
  <ds:schemaRefs/>
</ds:datastoreItem>
</file>

<file path=customXml/itemProps10.xml><?xml version="1.0" encoding="utf-8"?>
<ds:datastoreItem xmlns:ds="http://schemas.openxmlformats.org/officeDocument/2006/customXml" ds:itemID="{481EBD72-B192-443B-8114-59C28453AEB0}">
  <ds:schemaRefs/>
</ds:datastoreItem>
</file>

<file path=customXml/itemProps11.xml><?xml version="1.0" encoding="utf-8"?>
<ds:datastoreItem xmlns:ds="http://schemas.openxmlformats.org/officeDocument/2006/customXml" ds:itemID="{5E0E0918-1318-469F-B171-67D60DBBECD1}">
  <ds:schemaRefs/>
</ds:datastoreItem>
</file>

<file path=customXml/itemProps12.xml><?xml version="1.0" encoding="utf-8"?>
<ds:datastoreItem xmlns:ds="http://schemas.openxmlformats.org/officeDocument/2006/customXml" ds:itemID="{98C8A440-FDB1-472D-8C33-9E42EAC851A1}">
  <ds:schemaRefs/>
</ds:datastoreItem>
</file>

<file path=customXml/itemProps13.xml><?xml version="1.0" encoding="utf-8"?>
<ds:datastoreItem xmlns:ds="http://schemas.openxmlformats.org/officeDocument/2006/customXml" ds:itemID="{632E5392-2DA1-425C-B512-21002E0D7418}">
  <ds:schemaRefs/>
</ds:datastoreItem>
</file>

<file path=customXml/itemProps14.xml><?xml version="1.0" encoding="utf-8"?>
<ds:datastoreItem xmlns:ds="http://schemas.openxmlformats.org/officeDocument/2006/customXml" ds:itemID="{B89FAA7E-68E5-457E-8C86-8FBDF7CD2A31}">
  <ds:schemaRefs/>
</ds:datastoreItem>
</file>

<file path=customXml/itemProps15.xml><?xml version="1.0" encoding="utf-8"?>
<ds:datastoreItem xmlns:ds="http://schemas.openxmlformats.org/officeDocument/2006/customXml" ds:itemID="{4B81F814-0AFA-4648-B987-64576560D85A}">
  <ds:schemaRefs/>
</ds:datastoreItem>
</file>

<file path=customXml/itemProps16.xml><?xml version="1.0" encoding="utf-8"?>
<ds:datastoreItem xmlns:ds="http://schemas.openxmlformats.org/officeDocument/2006/customXml" ds:itemID="{005CE29A-CABD-4E2C-B815-A24B3B89224D}">
  <ds:schemaRefs/>
</ds:datastoreItem>
</file>

<file path=customXml/itemProps17.xml><?xml version="1.0" encoding="utf-8"?>
<ds:datastoreItem xmlns:ds="http://schemas.openxmlformats.org/officeDocument/2006/customXml" ds:itemID="{8EA93414-B350-4404-AACD-D8D301824F7B}">
  <ds:schemaRefs/>
</ds:datastoreItem>
</file>

<file path=customXml/itemProps18.xml><?xml version="1.0" encoding="utf-8"?>
<ds:datastoreItem xmlns:ds="http://schemas.openxmlformats.org/officeDocument/2006/customXml" ds:itemID="{8609E2E9-85C8-4FA7-8318-F8E027521687}">
  <ds:schemaRefs/>
</ds:datastoreItem>
</file>

<file path=customXml/itemProps19.xml><?xml version="1.0" encoding="utf-8"?>
<ds:datastoreItem xmlns:ds="http://schemas.openxmlformats.org/officeDocument/2006/customXml" ds:itemID="{F5C4C2F4-CBE1-4E32-942B-F09D3CC810EF}">
  <ds:schemaRefs/>
</ds:datastoreItem>
</file>

<file path=customXml/itemProps2.xml><?xml version="1.0" encoding="utf-8"?>
<ds:datastoreItem xmlns:ds="http://schemas.openxmlformats.org/officeDocument/2006/customXml" ds:itemID="{28D03332-5333-4921-8441-FB1A521D2A57}">
  <ds:schemaRefs/>
</ds:datastoreItem>
</file>

<file path=customXml/itemProps20.xml><?xml version="1.0" encoding="utf-8"?>
<ds:datastoreItem xmlns:ds="http://schemas.openxmlformats.org/officeDocument/2006/customXml" ds:itemID="{02495C98-9ED6-4774-ACE1-2B327817F1EA}">
  <ds:schemaRefs/>
</ds:datastoreItem>
</file>

<file path=customXml/itemProps21.xml><?xml version="1.0" encoding="utf-8"?>
<ds:datastoreItem xmlns:ds="http://schemas.openxmlformats.org/officeDocument/2006/customXml" ds:itemID="{2E17BA9F-142D-423C-933E-25D5435F5951}">
  <ds:schemaRefs/>
</ds:datastoreItem>
</file>

<file path=customXml/itemProps22.xml><?xml version="1.0" encoding="utf-8"?>
<ds:datastoreItem xmlns:ds="http://schemas.openxmlformats.org/officeDocument/2006/customXml" ds:itemID="{A07E62D5-CD5C-4076-9BC6-1E25CEEB1BA2}">
  <ds:schemaRefs/>
</ds:datastoreItem>
</file>

<file path=customXml/itemProps23.xml><?xml version="1.0" encoding="utf-8"?>
<ds:datastoreItem xmlns:ds="http://schemas.openxmlformats.org/officeDocument/2006/customXml" ds:itemID="{BB587D7A-6141-434B-A579-1A98B71AE98B}">
  <ds:schemaRefs/>
</ds:datastoreItem>
</file>

<file path=customXml/itemProps24.xml><?xml version="1.0" encoding="utf-8"?>
<ds:datastoreItem xmlns:ds="http://schemas.openxmlformats.org/officeDocument/2006/customXml" ds:itemID="{5303415C-4C72-47D4-AA8C-AA6C4312C693}">
  <ds:schemaRefs/>
</ds:datastoreItem>
</file>

<file path=customXml/itemProps25.xml><?xml version="1.0" encoding="utf-8"?>
<ds:datastoreItem xmlns:ds="http://schemas.openxmlformats.org/officeDocument/2006/customXml" ds:itemID="{76188721-9506-4294-AD5A-0BBF6875966D}">
  <ds:schemaRefs/>
</ds:datastoreItem>
</file>

<file path=customXml/itemProps26.xml><?xml version="1.0" encoding="utf-8"?>
<ds:datastoreItem xmlns:ds="http://schemas.openxmlformats.org/officeDocument/2006/customXml" ds:itemID="{6FFD013A-90A8-4ABC-A3F4-B535C5BB5738}">
  <ds:schemaRefs/>
</ds:datastoreItem>
</file>

<file path=customXml/itemProps3.xml><?xml version="1.0" encoding="utf-8"?>
<ds:datastoreItem xmlns:ds="http://schemas.openxmlformats.org/officeDocument/2006/customXml" ds:itemID="{C097465D-E039-4EAA-BF73-A1B556F2491F}">
  <ds:schemaRefs/>
</ds:datastoreItem>
</file>

<file path=customXml/itemProps4.xml><?xml version="1.0" encoding="utf-8"?>
<ds:datastoreItem xmlns:ds="http://schemas.openxmlformats.org/officeDocument/2006/customXml" ds:itemID="{C6455E77-D443-43E6-8B1F-CD9DDB63E59E}">
  <ds:schemaRefs/>
</ds:datastoreItem>
</file>

<file path=customXml/itemProps5.xml><?xml version="1.0" encoding="utf-8"?>
<ds:datastoreItem xmlns:ds="http://schemas.openxmlformats.org/officeDocument/2006/customXml" ds:itemID="{4AA3869D-FDAA-495B-AC9C-C6DE6B105034}">
  <ds:schemaRefs/>
</ds:datastoreItem>
</file>

<file path=customXml/itemProps6.xml><?xml version="1.0" encoding="utf-8"?>
<ds:datastoreItem xmlns:ds="http://schemas.openxmlformats.org/officeDocument/2006/customXml" ds:itemID="{1C7693F1-63BB-4051-A5BC-4118CDCFFB1B}">
  <ds:schemaRefs/>
</ds:datastoreItem>
</file>

<file path=customXml/itemProps7.xml><?xml version="1.0" encoding="utf-8"?>
<ds:datastoreItem xmlns:ds="http://schemas.openxmlformats.org/officeDocument/2006/customXml" ds:itemID="{89830B55-A272-498B-B4B3-5D0C5480D74E}">
  <ds:schemaRefs/>
</ds:datastoreItem>
</file>

<file path=customXml/itemProps8.xml><?xml version="1.0" encoding="utf-8"?>
<ds:datastoreItem xmlns:ds="http://schemas.openxmlformats.org/officeDocument/2006/customXml" ds:itemID="{838F5B1D-F5B9-4DA5-AE4C-EC9992C1C2EE}">
  <ds:schemaRefs/>
</ds:datastoreItem>
</file>

<file path=customXml/itemProps9.xml><?xml version="1.0" encoding="utf-8"?>
<ds:datastoreItem xmlns:ds="http://schemas.openxmlformats.org/officeDocument/2006/customXml" ds:itemID="{4B36DCB3-A0BF-4B4A-97A2-B5312116F23D}">
  <ds:schemaRefs/>
</ds:datastoreItem>
</file>

<file path=docProps/app.xml><?xml version="1.0" encoding="utf-8"?>
<Properties xmlns="http://schemas.openxmlformats.org/officeDocument/2006/extended-properties" xmlns:vt="http://schemas.openxmlformats.org/officeDocument/2006/docPropsVTypes">
  <Template/>
  <TotalTime>2780</TotalTime>
  <Words>5350</Words>
  <Application>Microsoft Office PowerPoint</Application>
  <PresentationFormat>Custom</PresentationFormat>
  <Paragraphs>749</Paragraphs>
  <Slides>125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Arial</vt:lpstr>
      <vt:lpstr>Arial</vt:lpstr>
      <vt:lpstr>Calibri</vt:lpstr>
      <vt:lpstr>Courier New</vt:lpstr>
      <vt:lpstr>Minion-Regular</vt:lpstr>
      <vt:lpstr>Times New Roman</vt:lpstr>
      <vt:lpstr>Trebuchet MS</vt:lpstr>
      <vt:lpstr>Office Theme</vt:lpstr>
      <vt:lpstr>Introduction to ARM Cortex-M Processors</vt:lpstr>
      <vt:lpstr>Cortex M3 @ S/W Developer point of View</vt:lpstr>
      <vt:lpstr>Agenda</vt:lpstr>
      <vt:lpstr>Why ARM here ???</vt:lpstr>
      <vt:lpstr>What’s Happening in Microcontrollers?</vt:lpstr>
      <vt:lpstr>ARM History</vt:lpstr>
      <vt:lpstr>ARM History</vt:lpstr>
      <vt:lpstr>Advanced RISC Machines</vt:lpstr>
      <vt:lpstr>RISC vs. CISC Architecture</vt:lpstr>
      <vt:lpstr>RISC</vt:lpstr>
      <vt:lpstr>CISC vs. RISC </vt:lpstr>
      <vt:lpstr>Features used from RISC</vt:lpstr>
      <vt:lpstr>What am I going to get from this course?  </vt:lpstr>
      <vt:lpstr>Load Store Architecture</vt:lpstr>
      <vt:lpstr>3 Address Instruction Format</vt:lpstr>
      <vt:lpstr>Von Neumann vs Harvard Architecture</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Introduction to Embedded Software Development</vt:lpstr>
      <vt:lpstr>What are inside typical ARM µC.</vt:lpstr>
      <vt:lpstr>What you need to start</vt:lpstr>
      <vt:lpstr>Software Development Flow </vt:lpstr>
      <vt:lpstr>Software Compiling Flow</vt:lpstr>
      <vt:lpstr>Polling Flow</vt:lpstr>
      <vt:lpstr>Interrupt Driven</vt:lpstr>
      <vt:lpstr>Multi Tasking System</vt:lpstr>
      <vt:lpstr>RTOS to Handle Multiple Task</vt:lpstr>
      <vt:lpstr>ARM Data Size Definition &amp; Interfaces</vt:lpstr>
      <vt:lpstr>Technical Overview</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3.0 System</vt:lpstr>
      <vt:lpstr>PowerPoint Presentation</vt:lpstr>
      <vt:lpstr>PowerPoint Presentation</vt:lpstr>
      <vt:lpstr>Architecture</vt:lpstr>
      <vt:lpstr>Programmer’s Model</vt:lpstr>
      <vt:lpstr>CPU Operating Modes – Cont.</vt:lpstr>
      <vt:lpstr>Register Set</vt:lpstr>
      <vt:lpstr>Stack Pointer –R13</vt:lpstr>
      <vt:lpstr>Link Register – R14</vt:lpstr>
      <vt:lpstr>Program Counter – R15</vt:lpstr>
      <vt:lpstr>Special Registers</vt:lpstr>
      <vt:lpstr>Program Status Register</vt:lpstr>
      <vt:lpstr>Program Status Register: xPSR</vt:lpstr>
      <vt:lpstr>APSR</vt:lpstr>
      <vt:lpstr>Q Flag – Signed &amp; Unsigned Saturation</vt:lpstr>
      <vt:lpstr>IPSR</vt:lpstr>
      <vt:lpstr>Mask registers</vt:lpstr>
      <vt:lpstr>CONTROL register </vt:lpstr>
      <vt:lpstr>Stacks</vt:lpstr>
      <vt:lpstr>Both Thread and Handler using MSP</vt:lpstr>
      <vt:lpstr>Thread uses PSP &amp; Handler uses MSP</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Cortex Reset Sequence &amp; Startup</vt:lpstr>
      <vt:lpstr>Vector Table at Startup </vt:lpstr>
      <vt:lpstr>Reset Sequence</vt:lpstr>
      <vt:lpstr>Reset Behavior</vt:lpstr>
      <vt:lpstr>Status of SP and PC during reset</vt:lpstr>
      <vt:lpstr>Initialization Summary</vt:lpstr>
      <vt:lpstr>Memory System</vt:lpstr>
      <vt:lpstr>Agenda</vt:lpstr>
      <vt:lpstr>Memory Map</vt:lpstr>
      <vt:lpstr>PowerPoint Presentation</vt:lpstr>
      <vt:lpstr>Memory Endianness</vt:lpstr>
      <vt:lpstr>Data alignment and unaligned data access</vt:lpstr>
      <vt:lpstr>Memory Access attributes</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Exception Type</vt:lpstr>
      <vt:lpstr>Exception types </vt:lpstr>
      <vt:lpstr>PowerPoint Presentation</vt:lpstr>
      <vt:lpstr>List of Interrupts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Exceptions Handling In Detail</vt:lpstr>
      <vt:lpstr>Exception entrance and stacking</vt:lpstr>
      <vt:lpstr>Nested Interrupt Stacking</vt:lpstr>
      <vt:lpstr>Interrupt Handling</vt:lpstr>
      <vt:lpstr>NVIC Operations Exception Entry/Exit</vt:lpstr>
      <vt:lpstr>Interrupt Preemption</vt:lpstr>
      <vt:lpstr>Low Power and System Control Features</vt:lpstr>
      <vt:lpstr>Power Management</vt:lpstr>
      <vt:lpstr>The Cortex microcontroller software interface standard (CMSIS)</vt:lpstr>
      <vt:lpstr>CMSIS</vt:lpstr>
      <vt:lpstr>CMSIS Projects</vt:lpstr>
      <vt:lpstr>Standardization in CMSIS-Core</vt:lpstr>
      <vt:lpstr>Organization of CMSIS-Core</vt:lpstr>
      <vt:lpstr>CMSIS-Core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jbungo</dc:creator>
  <cp:keywords>Public</cp:keywords>
  <cp:lastModifiedBy>Gayle Fernandes</cp:lastModifiedBy>
  <cp:revision>195</cp:revision>
  <dcterms:created xsi:type="dcterms:W3CDTF">2016-04-03T12:12:23Z</dcterms:created>
  <dcterms:modified xsi:type="dcterms:W3CDTF">2022-11-10T09:34:50Z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Klassifizierung">
    <vt:lpwstr>Public</vt:lpwstr>
  </property>
  <property fmtid="{D5CDD505-2E9C-101B-9397-08002B2CF9AE}" pid="5" name="Klassifizierungs-Id">
    <vt:lpwstr>1010</vt:lpwstr>
  </property>
  <property fmtid="{D5CDD505-2E9C-101B-9397-08002B2CF9AE}" pid="6" name="Klassifizierungs-Datum">
    <vt:lpwstr>11/09/2020 17:34:42</vt:lpwstr>
  </property>
  <property fmtid="{D5CDD505-2E9C-101B-9397-08002B2CF9AE}" pid="7" name="NovaPath-SeverityName">
    <vt:lpwstr>Undefined</vt:lpwstr>
  </property>
  <property fmtid="{D5CDD505-2E9C-101B-9397-08002B2CF9AE}" pid="8" name="NovaPath-SeverityLevel">
    <vt:lpwstr>0</vt:lpwstr>
  </property>
  <property fmtid="{D5CDD505-2E9C-101B-9397-08002B2CF9AE}" pid="9" name="Dokumenten-ID">
    <vt:lpwstr>LVYCHO19NYL359163243VPG4TH</vt:lpwstr>
  </property>
  <property fmtid="{D5CDD505-2E9C-101B-9397-08002B2CF9AE}" pid="10" name="NovaPath-Version">
    <vt:lpwstr>5.0.3.12870</vt:lpwstr>
  </property>
</Properties>
</file>